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9" r:id="rId1"/>
  </p:sldMasterIdLst>
  <p:notesMasterIdLst>
    <p:notesMasterId r:id="rId58"/>
  </p:notesMasterIdLst>
  <p:sldIdLst>
    <p:sldId id="650" r:id="rId2"/>
    <p:sldId id="682" r:id="rId3"/>
    <p:sldId id="658" r:id="rId4"/>
    <p:sldId id="685" r:id="rId5"/>
    <p:sldId id="686" r:id="rId6"/>
    <p:sldId id="651" r:id="rId7"/>
    <p:sldId id="712" r:id="rId8"/>
    <p:sldId id="714" r:id="rId9"/>
    <p:sldId id="715" r:id="rId10"/>
    <p:sldId id="659" r:id="rId11"/>
    <p:sldId id="719" r:id="rId12"/>
    <p:sldId id="661" r:id="rId13"/>
    <p:sldId id="655" r:id="rId14"/>
    <p:sldId id="717" r:id="rId15"/>
    <p:sldId id="690" r:id="rId16"/>
    <p:sldId id="750" r:id="rId17"/>
    <p:sldId id="720" r:id="rId18"/>
    <p:sldId id="721" r:id="rId19"/>
    <p:sldId id="751" r:id="rId20"/>
    <p:sldId id="752" r:id="rId21"/>
    <p:sldId id="753" r:id="rId22"/>
    <p:sldId id="754" r:id="rId23"/>
    <p:sldId id="756" r:id="rId24"/>
    <p:sldId id="757" r:id="rId25"/>
    <p:sldId id="758" r:id="rId26"/>
    <p:sldId id="759" r:id="rId27"/>
    <p:sldId id="722" r:id="rId28"/>
    <p:sldId id="724" r:id="rId29"/>
    <p:sldId id="723" r:id="rId30"/>
    <p:sldId id="760" r:id="rId31"/>
    <p:sldId id="770" r:id="rId32"/>
    <p:sldId id="772" r:id="rId33"/>
    <p:sldId id="773" r:id="rId34"/>
    <p:sldId id="774" r:id="rId35"/>
    <p:sldId id="779" r:id="rId36"/>
    <p:sldId id="783" r:id="rId37"/>
    <p:sldId id="784" r:id="rId38"/>
    <p:sldId id="689" r:id="rId39"/>
    <p:sldId id="692" r:id="rId40"/>
    <p:sldId id="677" r:id="rId41"/>
    <p:sldId id="711" r:id="rId42"/>
    <p:sldId id="672" r:id="rId43"/>
    <p:sldId id="673" r:id="rId44"/>
    <p:sldId id="698" r:id="rId45"/>
    <p:sldId id="675" r:id="rId46"/>
    <p:sldId id="699" r:id="rId47"/>
    <p:sldId id="676" r:id="rId48"/>
    <p:sldId id="700" r:id="rId49"/>
    <p:sldId id="780" r:id="rId50"/>
    <p:sldId id="781" r:id="rId51"/>
    <p:sldId id="782" r:id="rId52"/>
    <p:sldId id="785" r:id="rId53"/>
    <p:sldId id="696" r:id="rId54"/>
    <p:sldId id="747" r:id="rId55"/>
    <p:sldId id="748" r:id="rId56"/>
    <p:sldId id="746" r:id="rId57"/>
  </p:sldIdLst>
  <p:sldSz cx="10693400" cy="7561263"/>
  <p:notesSz cx="6797675" cy="9926638"/>
  <p:defaultTextStyle>
    <a:defPPr>
      <a:defRPr lang="en-GB"/>
    </a:defPPr>
    <a:lvl1pPr algn="l" rtl="0" fontAlgn="base">
      <a:spcBef>
        <a:spcPct val="0"/>
      </a:spcBef>
      <a:spcAft>
        <a:spcPct val="0"/>
      </a:spcAft>
      <a:defRPr sz="2100" kern="1200">
        <a:solidFill>
          <a:schemeClr val="tx1"/>
        </a:solidFill>
        <a:latin typeface="Arial" charset="0"/>
        <a:ea typeface="+mn-ea"/>
        <a:cs typeface="Arial" charset="0"/>
      </a:defRPr>
    </a:lvl1pPr>
    <a:lvl2pPr marL="456069" algn="l" rtl="0" fontAlgn="base">
      <a:spcBef>
        <a:spcPct val="0"/>
      </a:spcBef>
      <a:spcAft>
        <a:spcPct val="0"/>
      </a:spcAft>
      <a:defRPr sz="2100" kern="1200">
        <a:solidFill>
          <a:schemeClr val="tx1"/>
        </a:solidFill>
        <a:latin typeface="Arial" charset="0"/>
        <a:ea typeface="+mn-ea"/>
        <a:cs typeface="Arial" charset="0"/>
      </a:defRPr>
    </a:lvl2pPr>
    <a:lvl3pPr marL="912135" algn="l" rtl="0" fontAlgn="base">
      <a:spcBef>
        <a:spcPct val="0"/>
      </a:spcBef>
      <a:spcAft>
        <a:spcPct val="0"/>
      </a:spcAft>
      <a:defRPr sz="2100" kern="1200">
        <a:solidFill>
          <a:schemeClr val="tx1"/>
        </a:solidFill>
        <a:latin typeface="Arial" charset="0"/>
        <a:ea typeface="+mn-ea"/>
        <a:cs typeface="Arial" charset="0"/>
      </a:defRPr>
    </a:lvl3pPr>
    <a:lvl4pPr marL="1368215" algn="l" rtl="0" fontAlgn="base">
      <a:spcBef>
        <a:spcPct val="0"/>
      </a:spcBef>
      <a:spcAft>
        <a:spcPct val="0"/>
      </a:spcAft>
      <a:defRPr sz="2100" kern="1200">
        <a:solidFill>
          <a:schemeClr val="tx1"/>
        </a:solidFill>
        <a:latin typeface="Arial" charset="0"/>
        <a:ea typeface="+mn-ea"/>
        <a:cs typeface="Arial" charset="0"/>
      </a:defRPr>
    </a:lvl4pPr>
    <a:lvl5pPr marL="1824286" algn="l" rtl="0" fontAlgn="base">
      <a:spcBef>
        <a:spcPct val="0"/>
      </a:spcBef>
      <a:spcAft>
        <a:spcPct val="0"/>
      </a:spcAft>
      <a:defRPr sz="2100" kern="1200">
        <a:solidFill>
          <a:schemeClr val="tx1"/>
        </a:solidFill>
        <a:latin typeface="Arial" charset="0"/>
        <a:ea typeface="+mn-ea"/>
        <a:cs typeface="Arial" charset="0"/>
      </a:defRPr>
    </a:lvl5pPr>
    <a:lvl6pPr marL="2280360" algn="l" defTabSz="912135" rtl="0" eaLnBrk="1" latinLnBrk="0" hangingPunct="1">
      <a:defRPr sz="2100" kern="1200">
        <a:solidFill>
          <a:schemeClr val="tx1"/>
        </a:solidFill>
        <a:latin typeface="Arial" charset="0"/>
        <a:ea typeface="+mn-ea"/>
        <a:cs typeface="Arial" charset="0"/>
      </a:defRPr>
    </a:lvl6pPr>
    <a:lvl7pPr marL="2736432" algn="l" defTabSz="912135" rtl="0" eaLnBrk="1" latinLnBrk="0" hangingPunct="1">
      <a:defRPr sz="2100" kern="1200">
        <a:solidFill>
          <a:schemeClr val="tx1"/>
        </a:solidFill>
        <a:latin typeface="Arial" charset="0"/>
        <a:ea typeface="+mn-ea"/>
        <a:cs typeface="Arial" charset="0"/>
      </a:defRPr>
    </a:lvl7pPr>
    <a:lvl8pPr marL="3192503" algn="l" defTabSz="912135" rtl="0" eaLnBrk="1" latinLnBrk="0" hangingPunct="1">
      <a:defRPr sz="2100" kern="1200">
        <a:solidFill>
          <a:schemeClr val="tx1"/>
        </a:solidFill>
        <a:latin typeface="Arial" charset="0"/>
        <a:ea typeface="+mn-ea"/>
        <a:cs typeface="Arial" charset="0"/>
      </a:defRPr>
    </a:lvl8pPr>
    <a:lvl9pPr marL="3648575" algn="l" defTabSz="912135" rtl="0" eaLnBrk="1" latinLnBrk="0" hangingPunct="1">
      <a:defRPr sz="21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1633" userDrawn="1">
          <p15:clr>
            <a:srgbClr val="A4A3A4"/>
          </p15:clr>
        </p15:guide>
        <p15:guide id="2" orient="horz" pos="4355" userDrawn="1">
          <p15:clr>
            <a:srgbClr val="A4A3A4"/>
          </p15:clr>
        </p15:guide>
        <p15:guide id="3" orient="horz" pos="447">
          <p15:clr>
            <a:srgbClr val="A4A3A4"/>
          </p15:clr>
        </p15:guide>
        <p15:guide id="4" pos="3345" userDrawn="1">
          <p15:clr>
            <a:srgbClr val="A4A3A4"/>
          </p15:clr>
        </p15:guide>
        <p15:guide id="5" pos="6486">
          <p15:clr>
            <a:srgbClr val="A4A3A4"/>
          </p15:clr>
        </p15:guide>
        <p15:guide id="6" pos="254">
          <p15:clr>
            <a:srgbClr val="A4A3A4"/>
          </p15:clr>
        </p15:guide>
        <p15:guide id="7" pos="4956" userDrawn="1">
          <p15:clr>
            <a:srgbClr val="A4A3A4"/>
          </p15:clr>
        </p15:guide>
        <p15:guide id="8" pos="1651">
          <p15:clr>
            <a:srgbClr val="A4A3A4"/>
          </p15:clr>
        </p15:guide>
        <p15:guide id="9" pos="1826" userDrawn="1">
          <p15:clr>
            <a:srgbClr val="A4A3A4"/>
          </p15:clr>
        </p15:guide>
        <p15:guide id="10" pos="3232" userDrawn="1">
          <p15:clr>
            <a:srgbClr val="A4A3A4"/>
          </p15:clr>
        </p15:guide>
        <p15:guide id="11" orient="horz" pos="329" userDrawn="1">
          <p15:clr>
            <a:srgbClr val="A4A3A4"/>
          </p15:clr>
        </p15:guide>
        <p15:guide id="12" orient="horz" pos="2238" userDrawn="1">
          <p15:clr>
            <a:srgbClr val="A4A3A4"/>
          </p15:clr>
        </p15:guide>
        <p15:guide id="13" orient="horz" pos="4302" userDrawn="1">
          <p15:clr>
            <a:srgbClr val="A4A3A4"/>
          </p15:clr>
        </p15:guide>
        <p15:guide id="14" orient="horz" pos="1649">
          <p15:clr>
            <a:srgbClr val="A4A3A4"/>
          </p15:clr>
        </p15:guide>
        <p15:guide id="15" orient="horz" pos="1473">
          <p15:clr>
            <a:srgbClr val="A4A3A4"/>
          </p15:clr>
        </p15:guide>
        <p15:guide id="16" pos="4207"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D6"/>
    <a:srgbClr val="FF0066"/>
    <a:srgbClr val="C0C0C0"/>
    <a:srgbClr val="CC3399"/>
    <a:srgbClr val="DDDDDD"/>
    <a:srgbClr val="FF0000"/>
    <a:srgbClr val="FF6600"/>
    <a:srgbClr val="FFCC66"/>
    <a:srgbClr val="FFFF66"/>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35" autoAdjust="0"/>
    <p:restoredTop sz="95386" autoAdjust="0"/>
  </p:normalViewPr>
  <p:slideViewPr>
    <p:cSldViewPr snapToGrid="0" showGuides="1">
      <p:cViewPr varScale="1">
        <p:scale>
          <a:sx n="114" d="100"/>
          <a:sy n="114" d="100"/>
        </p:scale>
        <p:origin x="968" y="48"/>
      </p:cViewPr>
      <p:guideLst>
        <p:guide orient="horz" pos="1633"/>
        <p:guide orient="horz" pos="4355"/>
        <p:guide orient="horz" pos="447"/>
        <p:guide pos="3345"/>
        <p:guide pos="6486"/>
        <p:guide pos="254"/>
        <p:guide pos="4956"/>
        <p:guide pos="1651"/>
        <p:guide pos="1826"/>
        <p:guide pos="3232"/>
        <p:guide orient="horz" pos="329"/>
        <p:guide orient="horz" pos="2238"/>
        <p:guide orient="horz" pos="4302"/>
        <p:guide orient="horz" pos="1649"/>
        <p:guide orient="horz" pos="1473"/>
        <p:guide pos="4207"/>
      </p:guideLst>
    </p:cSldViewPr>
  </p:slideViewPr>
  <p:notesTextViewPr>
    <p:cViewPr>
      <p:scale>
        <a:sx n="100" d="100"/>
        <a:sy n="100" d="100"/>
      </p:scale>
      <p:origin x="0" y="0"/>
    </p:cViewPr>
  </p:notesTextViewPr>
  <p:sorterViewPr>
    <p:cViewPr>
      <p:scale>
        <a:sx n="50" d="100"/>
        <a:sy n="50" d="100"/>
      </p:scale>
      <p:origin x="0" y="0"/>
    </p:cViewPr>
  </p:sorterViewPr>
  <p:notesViewPr>
    <p:cSldViewPr snapToGrid="0" showGuides="1">
      <p:cViewPr varScale="1">
        <p:scale>
          <a:sx n="63" d="100"/>
          <a:sy n="63" d="100"/>
        </p:scale>
        <p:origin x="-2838" y="-126"/>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1" y="2"/>
            <a:ext cx="2946065" cy="497564"/>
          </a:xfrm>
          <a:prstGeom prst="rect">
            <a:avLst/>
          </a:prstGeom>
          <a:noFill/>
          <a:ln w="9525">
            <a:noFill/>
            <a:miter lim="800000"/>
            <a:headEnd/>
            <a:tailEnd/>
          </a:ln>
          <a:effectLst/>
        </p:spPr>
        <p:txBody>
          <a:bodyPr vert="horz" wrap="square" lIns="91406" tIns="45702" rIns="91406" bIns="45702" numCol="1" anchor="t" anchorCtr="0" compatLnSpc="1">
            <a:prstTxWarp prst="textNoShape">
              <a:avLst/>
            </a:prstTxWarp>
          </a:bodyPr>
          <a:lstStyle>
            <a:lvl1pPr defTabSz="914567">
              <a:defRPr sz="1200" dirty="0"/>
            </a:lvl1pPr>
          </a:lstStyle>
          <a:p>
            <a:pPr>
              <a:defRPr/>
            </a:pPr>
            <a:endParaRPr lang="en-GB" dirty="0"/>
          </a:p>
        </p:txBody>
      </p:sp>
      <p:sp>
        <p:nvSpPr>
          <p:cNvPr id="12291" name="Rectangle 3"/>
          <p:cNvSpPr>
            <a:spLocks noGrp="1" noChangeArrowheads="1"/>
          </p:cNvSpPr>
          <p:nvPr>
            <p:ph type="dt" idx="1"/>
          </p:nvPr>
        </p:nvSpPr>
        <p:spPr bwMode="auto">
          <a:xfrm>
            <a:off x="3848573" y="2"/>
            <a:ext cx="2947584" cy="497564"/>
          </a:xfrm>
          <a:prstGeom prst="rect">
            <a:avLst/>
          </a:prstGeom>
          <a:noFill/>
          <a:ln w="9525">
            <a:noFill/>
            <a:miter lim="800000"/>
            <a:headEnd/>
            <a:tailEnd/>
          </a:ln>
          <a:effectLst/>
        </p:spPr>
        <p:txBody>
          <a:bodyPr vert="horz" wrap="square" lIns="91406" tIns="45702" rIns="91406" bIns="45702" numCol="1" anchor="t" anchorCtr="0" compatLnSpc="1">
            <a:prstTxWarp prst="textNoShape">
              <a:avLst/>
            </a:prstTxWarp>
          </a:bodyPr>
          <a:lstStyle>
            <a:lvl1pPr algn="r" defTabSz="914567">
              <a:defRPr sz="1200" dirty="0"/>
            </a:lvl1pPr>
          </a:lstStyle>
          <a:p>
            <a:pPr>
              <a:defRPr/>
            </a:pPr>
            <a:endParaRPr lang="en-GB" dirty="0"/>
          </a:p>
        </p:txBody>
      </p:sp>
      <p:sp>
        <p:nvSpPr>
          <p:cNvPr id="26628" name="Rectangle 4"/>
          <p:cNvSpPr>
            <a:spLocks noGrp="1" noRot="1" noChangeAspect="1" noChangeArrowheads="1" noTextEdit="1"/>
          </p:cNvSpPr>
          <p:nvPr>
            <p:ph type="sldImg" idx="2"/>
          </p:nvPr>
        </p:nvSpPr>
        <p:spPr bwMode="auto">
          <a:xfrm>
            <a:off x="765175" y="742950"/>
            <a:ext cx="5268913" cy="3725863"/>
          </a:xfrm>
          <a:prstGeom prst="rect">
            <a:avLst/>
          </a:prstGeom>
          <a:noFill/>
          <a:ln w="9525">
            <a:solidFill>
              <a:srgbClr val="000000"/>
            </a:solidFill>
            <a:miter lim="800000"/>
            <a:headEnd/>
            <a:tailEnd/>
          </a:ln>
        </p:spPr>
      </p:sp>
      <p:sp>
        <p:nvSpPr>
          <p:cNvPr id="12293" name="Rectangle 5"/>
          <p:cNvSpPr>
            <a:spLocks noGrp="1" noChangeArrowheads="1"/>
          </p:cNvSpPr>
          <p:nvPr>
            <p:ph type="body" sz="quarter" idx="3"/>
          </p:nvPr>
        </p:nvSpPr>
        <p:spPr bwMode="auto">
          <a:xfrm>
            <a:off x="679161" y="4715309"/>
            <a:ext cx="5439356" cy="4468835"/>
          </a:xfrm>
          <a:prstGeom prst="rect">
            <a:avLst/>
          </a:prstGeom>
          <a:noFill/>
          <a:ln w="9525">
            <a:noFill/>
            <a:miter lim="800000"/>
            <a:headEnd/>
            <a:tailEnd/>
          </a:ln>
          <a:effectLst/>
        </p:spPr>
        <p:txBody>
          <a:bodyPr vert="horz" wrap="square" lIns="91406" tIns="45702" rIns="91406" bIns="45702"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2294" name="Rectangle 6"/>
          <p:cNvSpPr>
            <a:spLocks noGrp="1" noChangeArrowheads="1"/>
          </p:cNvSpPr>
          <p:nvPr>
            <p:ph type="ftr" sz="quarter" idx="4"/>
          </p:nvPr>
        </p:nvSpPr>
        <p:spPr bwMode="auto">
          <a:xfrm>
            <a:off x="1" y="9427535"/>
            <a:ext cx="2946065" cy="497564"/>
          </a:xfrm>
          <a:prstGeom prst="rect">
            <a:avLst/>
          </a:prstGeom>
          <a:noFill/>
          <a:ln w="9525">
            <a:noFill/>
            <a:miter lim="800000"/>
            <a:headEnd/>
            <a:tailEnd/>
          </a:ln>
          <a:effectLst/>
        </p:spPr>
        <p:txBody>
          <a:bodyPr vert="horz" wrap="square" lIns="91406" tIns="45702" rIns="91406" bIns="45702" numCol="1" anchor="b" anchorCtr="0" compatLnSpc="1">
            <a:prstTxWarp prst="textNoShape">
              <a:avLst/>
            </a:prstTxWarp>
          </a:bodyPr>
          <a:lstStyle>
            <a:lvl1pPr defTabSz="914567">
              <a:defRPr sz="1200" dirty="0"/>
            </a:lvl1pPr>
          </a:lstStyle>
          <a:p>
            <a:pPr>
              <a:defRPr/>
            </a:pPr>
            <a:endParaRPr lang="en-GB" dirty="0"/>
          </a:p>
        </p:txBody>
      </p:sp>
      <p:sp>
        <p:nvSpPr>
          <p:cNvPr id="12295" name="Rectangle 7"/>
          <p:cNvSpPr>
            <a:spLocks noGrp="1" noChangeArrowheads="1"/>
          </p:cNvSpPr>
          <p:nvPr>
            <p:ph type="sldNum" sz="quarter" idx="5"/>
          </p:nvPr>
        </p:nvSpPr>
        <p:spPr bwMode="auto">
          <a:xfrm>
            <a:off x="3848573" y="9427535"/>
            <a:ext cx="2947584" cy="497564"/>
          </a:xfrm>
          <a:prstGeom prst="rect">
            <a:avLst/>
          </a:prstGeom>
          <a:noFill/>
          <a:ln w="9525">
            <a:noFill/>
            <a:miter lim="800000"/>
            <a:headEnd/>
            <a:tailEnd/>
          </a:ln>
          <a:effectLst/>
        </p:spPr>
        <p:txBody>
          <a:bodyPr vert="horz" wrap="square" lIns="91406" tIns="45702" rIns="91406" bIns="45702" numCol="1" anchor="b" anchorCtr="0" compatLnSpc="1">
            <a:prstTxWarp prst="textNoShape">
              <a:avLst/>
            </a:prstTxWarp>
          </a:bodyPr>
          <a:lstStyle>
            <a:lvl1pPr algn="r" defTabSz="914567">
              <a:defRPr sz="1200"/>
            </a:lvl1pPr>
          </a:lstStyle>
          <a:p>
            <a:pPr>
              <a:defRPr/>
            </a:pPr>
            <a:fld id="{1EB9B084-2C7B-456D-8CAB-D25CCCEB7169}" type="slidenum">
              <a:rPr lang="en-GB"/>
              <a:pPr>
                <a:defRPr/>
              </a:pPr>
              <a:t>‹#›</a:t>
            </a:fld>
            <a:endParaRPr lang="en-GB" dirty="0"/>
          </a:p>
        </p:txBody>
      </p:sp>
    </p:spTree>
    <p:extLst>
      <p:ext uri="{BB962C8B-B14F-4D97-AF65-F5344CB8AC3E}">
        <p14:creationId xmlns:p14="http://schemas.microsoft.com/office/powerpoint/2010/main" val="30155723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Arial" charset="0"/>
        <a:ea typeface="+mn-ea"/>
        <a:cs typeface="Arial" charset="0"/>
      </a:defRPr>
    </a:lvl1pPr>
    <a:lvl2pPr marL="456069" algn="l" rtl="0" eaLnBrk="0" fontAlgn="base" hangingPunct="0">
      <a:spcBef>
        <a:spcPct val="30000"/>
      </a:spcBef>
      <a:spcAft>
        <a:spcPct val="0"/>
      </a:spcAft>
      <a:defRPr sz="1300" kern="1200">
        <a:solidFill>
          <a:schemeClr val="tx1"/>
        </a:solidFill>
        <a:latin typeface="Arial" charset="0"/>
        <a:ea typeface="+mn-ea"/>
        <a:cs typeface="Arial" charset="0"/>
      </a:defRPr>
    </a:lvl2pPr>
    <a:lvl3pPr marL="912135" algn="l" rtl="0" eaLnBrk="0" fontAlgn="base" hangingPunct="0">
      <a:spcBef>
        <a:spcPct val="30000"/>
      </a:spcBef>
      <a:spcAft>
        <a:spcPct val="0"/>
      </a:spcAft>
      <a:defRPr sz="1300" kern="1200">
        <a:solidFill>
          <a:schemeClr val="tx1"/>
        </a:solidFill>
        <a:latin typeface="Arial" charset="0"/>
        <a:ea typeface="+mn-ea"/>
        <a:cs typeface="Arial" charset="0"/>
      </a:defRPr>
    </a:lvl3pPr>
    <a:lvl4pPr marL="1368215" algn="l" rtl="0" eaLnBrk="0" fontAlgn="base" hangingPunct="0">
      <a:spcBef>
        <a:spcPct val="30000"/>
      </a:spcBef>
      <a:spcAft>
        <a:spcPct val="0"/>
      </a:spcAft>
      <a:defRPr sz="1300" kern="1200">
        <a:solidFill>
          <a:schemeClr val="tx1"/>
        </a:solidFill>
        <a:latin typeface="Arial" charset="0"/>
        <a:ea typeface="+mn-ea"/>
        <a:cs typeface="Arial" charset="0"/>
      </a:defRPr>
    </a:lvl4pPr>
    <a:lvl5pPr marL="1824286" algn="l" rtl="0" eaLnBrk="0" fontAlgn="base" hangingPunct="0">
      <a:spcBef>
        <a:spcPct val="30000"/>
      </a:spcBef>
      <a:spcAft>
        <a:spcPct val="0"/>
      </a:spcAft>
      <a:defRPr sz="1300" kern="1200">
        <a:solidFill>
          <a:schemeClr val="tx1"/>
        </a:solidFill>
        <a:latin typeface="Arial" charset="0"/>
        <a:ea typeface="+mn-ea"/>
        <a:cs typeface="Arial" charset="0"/>
      </a:defRPr>
    </a:lvl5pPr>
    <a:lvl6pPr marL="2280360" algn="l" defTabSz="912135" rtl="0" eaLnBrk="1" latinLnBrk="0" hangingPunct="1">
      <a:defRPr sz="1300" kern="1200">
        <a:solidFill>
          <a:schemeClr val="tx1"/>
        </a:solidFill>
        <a:latin typeface="+mn-lt"/>
        <a:ea typeface="+mn-ea"/>
        <a:cs typeface="+mn-cs"/>
      </a:defRPr>
    </a:lvl6pPr>
    <a:lvl7pPr marL="2736432" algn="l" defTabSz="912135" rtl="0" eaLnBrk="1" latinLnBrk="0" hangingPunct="1">
      <a:defRPr sz="1300" kern="1200">
        <a:solidFill>
          <a:schemeClr val="tx1"/>
        </a:solidFill>
        <a:latin typeface="+mn-lt"/>
        <a:ea typeface="+mn-ea"/>
        <a:cs typeface="+mn-cs"/>
      </a:defRPr>
    </a:lvl7pPr>
    <a:lvl8pPr marL="3192503" algn="l" defTabSz="912135" rtl="0" eaLnBrk="1" latinLnBrk="0" hangingPunct="1">
      <a:defRPr sz="1300" kern="1200">
        <a:solidFill>
          <a:schemeClr val="tx1"/>
        </a:solidFill>
        <a:latin typeface="+mn-lt"/>
        <a:ea typeface="+mn-ea"/>
        <a:cs typeface="+mn-cs"/>
      </a:defRPr>
    </a:lvl8pPr>
    <a:lvl9pPr marL="3648575" algn="l" defTabSz="912135" rtl="0" eaLnBrk="1" latinLnBrk="0" hangingPunct="1">
      <a:defRPr sz="13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01704" y="2349500"/>
            <a:ext cx="9090025" cy="1620838"/>
          </a:xfrm>
          <a:prstGeom prst="rect">
            <a:avLst/>
          </a:prstGeom>
        </p:spPr>
        <p:txBody>
          <a:bodyPr lIns="91216" tIns="45609" rIns="91216" bIns="45609"/>
          <a:lstStyle/>
          <a:p>
            <a:r>
              <a:rPr lang="en-US"/>
              <a:t>Click to edit Master title style</a:t>
            </a:r>
            <a:endParaRPr lang="en-GB"/>
          </a:p>
        </p:txBody>
      </p:sp>
      <p:sp>
        <p:nvSpPr>
          <p:cNvPr id="3" name="Subtitle 2"/>
          <p:cNvSpPr>
            <a:spLocks noGrp="1"/>
          </p:cNvSpPr>
          <p:nvPr>
            <p:ph type="subTitle" idx="1"/>
          </p:nvPr>
        </p:nvSpPr>
        <p:spPr>
          <a:xfrm>
            <a:off x="1603375" y="4284669"/>
            <a:ext cx="7486650" cy="1931986"/>
          </a:xfrm>
          <a:prstGeom prst="rect">
            <a:avLst/>
          </a:prstGeom>
        </p:spPr>
        <p:txBody>
          <a:bodyPr lIns="91216" tIns="45609" rIns="91216" bIns="45609"/>
          <a:lstStyle>
            <a:lvl1pPr marL="0" indent="0" algn="ctr">
              <a:buNone/>
              <a:defRPr/>
            </a:lvl1pPr>
            <a:lvl2pPr marL="456069" indent="0" algn="ctr">
              <a:buNone/>
              <a:defRPr/>
            </a:lvl2pPr>
            <a:lvl3pPr marL="912135" indent="0" algn="ctr">
              <a:buNone/>
              <a:defRPr/>
            </a:lvl3pPr>
            <a:lvl4pPr marL="1368215" indent="0" algn="ctr">
              <a:buNone/>
              <a:defRPr/>
            </a:lvl4pPr>
            <a:lvl5pPr marL="1824286" indent="0" algn="ctr">
              <a:buNone/>
              <a:defRPr/>
            </a:lvl5pPr>
            <a:lvl6pPr marL="2280360" indent="0" algn="ctr">
              <a:buNone/>
              <a:defRPr/>
            </a:lvl6pPr>
            <a:lvl7pPr marL="2736432" indent="0" algn="ctr">
              <a:buNone/>
              <a:defRPr/>
            </a:lvl7pPr>
            <a:lvl8pPr marL="3192503" indent="0" algn="ctr">
              <a:buNone/>
              <a:defRPr/>
            </a:lvl8pPr>
            <a:lvl9pPr marL="3648575" indent="0" algn="ctr">
              <a:buNone/>
              <a:defRPr/>
            </a:lvl9pPr>
          </a:lstStyle>
          <a:p>
            <a:r>
              <a:rPr lang="en-US"/>
              <a:t>Click to edit Master subtitle style</a:t>
            </a:r>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p>
            <a:r>
              <a:rPr lang="en-US"/>
              <a:t>Click to edit Master title style</a:t>
            </a:r>
            <a:endParaRPr lang="en-GB"/>
          </a:p>
        </p:txBody>
      </p:sp>
      <p:sp>
        <p:nvSpPr>
          <p:cNvPr id="3" name="Vertical Text Placeholder 2"/>
          <p:cNvSpPr>
            <a:spLocks noGrp="1"/>
          </p:cNvSpPr>
          <p:nvPr>
            <p:ph type="body" orient="vert" idx="1"/>
          </p:nvPr>
        </p:nvSpPr>
        <p:spPr>
          <a:xfrm>
            <a:off x="535004" y="1763713"/>
            <a:ext cx="9623425" cy="4991100"/>
          </a:xfrm>
          <a:prstGeom prst="rect">
            <a:avLst/>
          </a:prstGeom>
        </p:spPr>
        <p:txBody>
          <a:bodyPr vert="eaVert" lIns="91216" tIns="45609" rIns="91216" bIns="45609"/>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53350" y="303216"/>
            <a:ext cx="2405063" cy="6451600"/>
          </a:xfrm>
          <a:prstGeom prst="rect">
            <a:avLst/>
          </a:prstGeom>
        </p:spPr>
        <p:txBody>
          <a:bodyPr vert="eaVert" lIns="91216" tIns="45609" rIns="91216" bIns="45609"/>
          <a:lstStyle/>
          <a:p>
            <a:r>
              <a:rPr lang="en-US"/>
              <a:t>Click to edit Master title style</a:t>
            </a:r>
            <a:endParaRPr lang="en-GB"/>
          </a:p>
        </p:txBody>
      </p:sp>
      <p:sp>
        <p:nvSpPr>
          <p:cNvPr id="3" name="Vertical Text Placeholder 2"/>
          <p:cNvSpPr>
            <a:spLocks noGrp="1"/>
          </p:cNvSpPr>
          <p:nvPr>
            <p:ph type="body" orient="vert" idx="1"/>
          </p:nvPr>
        </p:nvSpPr>
        <p:spPr>
          <a:xfrm>
            <a:off x="534991" y="303216"/>
            <a:ext cx="7065962" cy="6451600"/>
          </a:xfrm>
          <a:prstGeom prst="rect">
            <a:avLst/>
          </a:prstGeom>
        </p:spPr>
        <p:txBody>
          <a:bodyPr vert="eaVert" lIns="91216" tIns="45609" rIns="91216" bIns="45609"/>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p>
            <a:r>
              <a:rPr lang="en-US"/>
              <a:t>Click to edit Master title style</a:t>
            </a:r>
            <a:endParaRPr lang="en-GB"/>
          </a:p>
        </p:txBody>
      </p:sp>
      <p:sp>
        <p:nvSpPr>
          <p:cNvPr id="3" name="Content Placeholder 2"/>
          <p:cNvSpPr>
            <a:spLocks noGrp="1"/>
          </p:cNvSpPr>
          <p:nvPr>
            <p:ph idx="1"/>
          </p:nvPr>
        </p:nvSpPr>
        <p:spPr>
          <a:xfrm>
            <a:off x="535004" y="1763713"/>
            <a:ext cx="9623425" cy="4991100"/>
          </a:xfrm>
          <a:prstGeom prst="rect">
            <a:avLst/>
          </a:prstGeom>
        </p:spPr>
        <p:txBody>
          <a:bodyPr lIns="91216" tIns="45609" rIns="91216" bIns="45609"/>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4566" y="4859354"/>
            <a:ext cx="9090025" cy="1501775"/>
          </a:xfrm>
          <a:prstGeom prst="rect">
            <a:avLst/>
          </a:prstGeom>
        </p:spPr>
        <p:txBody>
          <a:bodyPr lIns="91216" tIns="45609" rIns="91216" bIns="45609"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844566" y="3205166"/>
            <a:ext cx="9090025" cy="1654175"/>
          </a:xfrm>
          <a:prstGeom prst="rect">
            <a:avLst/>
          </a:prstGeom>
        </p:spPr>
        <p:txBody>
          <a:bodyPr lIns="91216" tIns="45609" rIns="91216" bIns="45609" anchor="b"/>
          <a:lstStyle>
            <a:lvl1pPr marL="0" indent="0">
              <a:buNone/>
              <a:defRPr sz="2100"/>
            </a:lvl1pPr>
            <a:lvl2pPr marL="456069" indent="0">
              <a:buNone/>
              <a:defRPr sz="1800"/>
            </a:lvl2pPr>
            <a:lvl3pPr marL="912135" indent="0">
              <a:buNone/>
              <a:defRPr sz="1600"/>
            </a:lvl3pPr>
            <a:lvl4pPr marL="1368215" indent="0">
              <a:buNone/>
              <a:defRPr sz="1400"/>
            </a:lvl4pPr>
            <a:lvl5pPr marL="1824286" indent="0">
              <a:buNone/>
              <a:defRPr sz="1400"/>
            </a:lvl5pPr>
            <a:lvl6pPr marL="2280360" indent="0">
              <a:buNone/>
              <a:defRPr sz="1400"/>
            </a:lvl6pPr>
            <a:lvl7pPr marL="2736432" indent="0">
              <a:buNone/>
              <a:defRPr sz="1400"/>
            </a:lvl7pPr>
            <a:lvl8pPr marL="3192503" indent="0">
              <a:buNone/>
              <a:defRPr sz="1400"/>
            </a:lvl8pPr>
            <a:lvl9pPr marL="3648575"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p>
            <a:r>
              <a:rPr lang="en-US"/>
              <a:t>Click to edit Master title style</a:t>
            </a:r>
            <a:endParaRPr lang="en-GB"/>
          </a:p>
        </p:txBody>
      </p:sp>
      <p:sp>
        <p:nvSpPr>
          <p:cNvPr id="3" name="Content Placeholder 2"/>
          <p:cNvSpPr>
            <a:spLocks noGrp="1"/>
          </p:cNvSpPr>
          <p:nvPr>
            <p:ph sz="half" idx="1"/>
          </p:nvPr>
        </p:nvSpPr>
        <p:spPr>
          <a:xfrm>
            <a:off x="534991" y="1763713"/>
            <a:ext cx="4735512" cy="4991100"/>
          </a:xfrm>
          <a:prstGeom prst="rect">
            <a:avLst/>
          </a:prstGeom>
        </p:spPr>
        <p:txBody>
          <a:bodyPr lIns="91216" tIns="45609" rIns="91216" bIns="45609"/>
          <a:lstStyle>
            <a:lvl1pPr>
              <a:defRPr sz="29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5422900" y="1763713"/>
            <a:ext cx="4735513" cy="4991100"/>
          </a:xfrm>
          <a:prstGeom prst="rect">
            <a:avLst/>
          </a:prstGeom>
        </p:spPr>
        <p:txBody>
          <a:bodyPr lIns="91216" tIns="45609" rIns="91216" bIns="45609"/>
          <a:lstStyle>
            <a:lvl1pPr>
              <a:defRPr sz="29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lvl1pPr>
              <a:defRPr/>
            </a:lvl1pPr>
          </a:lstStyle>
          <a:p>
            <a:r>
              <a:rPr lang="en-US"/>
              <a:t>Click to edit Master title style</a:t>
            </a:r>
            <a:endParaRPr lang="en-GB"/>
          </a:p>
        </p:txBody>
      </p:sp>
      <p:sp>
        <p:nvSpPr>
          <p:cNvPr id="3" name="Text Placeholder 2"/>
          <p:cNvSpPr>
            <a:spLocks noGrp="1"/>
          </p:cNvSpPr>
          <p:nvPr>
            <p:ph type="body" idx="1"/>
          </p:nvPr>
        </p:nvSpPr>
        <p:spPr>
          <a:xfrm>
            <a:off x="534991" y="1692277"/>
            <a:ext cx="4724400" cy="704850"/>
          </a:xfrm>
          <a:prstGeom prst="rect">
            <a:avLst/>
          </a:prstGeom>
        </p:spPr>
        <p:txBody>
          <a:bodyPr lIns="91216" tIns="45609" rIns="91216" bIns="45609" anchor="b"/>
          <a:lstStyle>
            <a:lvl1pPr marL="0" indent="0">
              <a:buNone/>
              <a:defRPr sz="2400" b="1"/>
            </a:lvl1pPr>
            <a:lvl2pPr marL="456069" indent="0">
              <a:buNone/>
              <a:defRPr sz="2100" b="1"/>
            </a:lvl2pPr>
            <a:lvl3pPr marL="912135" indent="0">
              <a:buNone/>
              <a:defRPr sz="1800" b="1"/>
            </a:lvl3pPr>
            <a:lvl4pPr marL="1368215" indent="0">
              <a:buNone/>
              <a:defRPr sz="1600" b="1"/>
            </a:lvl4pPr>
            <a:lvl5pPr marL="1824286" indent="0">
              <a:buNone/>
              <a:defRPr sz="1600" b="1"/>
            </a:lvl5pPr>
            <a:lvl6pPr marL="2280360" indent="0">
              <a:buNone/>
              <a:defRPr sz="1600" b="1"/>
            </a:lvl6pPr>
            <a:lvl7pPr marL="2736432" indent="0">
              <a:buNone/>
              <a:defRPr sz="1600" b="1"/>
            </a:lvl7pPr>
            <a:lvl8pPr marL="3192503" indent="0">
              <a:buNone/>
              <a:defRPr sz="1600" b="1"/>
            </a:lvl8pPr>
            <a:lvl9pPr marL="3648575" indent="0">
              <a:buNone/>
              <a:defRPr sz="1600" b="1"/>
            </a:lvl9pPr>
          </a:lstStyle>
          <a:p>
            <a:pPr lvl="0"/>
            <a:r>
              <a:rPr lang="en-US"/>
              <a:t>Click to edit Master text styles</a:t>
            </a:r>
          </a:p>
        </p:txBody>
      </p:sp>
      <p:sp>
        <p:nvSpPr>
          <p:cNvPr id="4" name="Content Placeholder 3"/>
          <p:cNvSpPr>
            <a:spLocks noGrp="1"/>
          </p:cNvSpPr>
          <p:nvPr>
            <p:ph sz="half" idx="2"/>
          </p:nvPr>
        </p:nvSpPr>
        <p:spPr>
          <a:xfrm>
            <a:off x="534991" y="2397128"/>
            <a:ext cx="4724400" cy="4357688"/>
          </a:xfrm>
          <a:prstGeom prst="rect">
            <a:avLst/>
          </a:prstGeom>
        </p:spPr>
        <p:txBody>
          <a:bodyPr lIns="91216" tIns="45609" rIns="91216" bIns="45609"/>
          <a:lstStyle>
            <a:lvl1pPr>
              <a:defRPr sz="24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5432429" y="1692277"/>
            <a:ext cx="4725988" cy="704850"/>
          </a:xfrm>
          <a:prstGeom prst="rect">
            <a:avLst/>
          </a:prstGeom>
        </p:spPr>
        <p:txBody>
          <a:bodyPr lIns="91216" tIns="45609" rIns="91216" bIns="45609" anchor="b"/>
          <a:lstStyle>
            <a:lvl1pPr marL="0" indent="0">
              <a:buNone/>
              <a:defRPr sz="2400" b="1"/>
            </a:lvl1pPr>
            <a:lvl2pPr marL="456069" indent="0">
              <a:buNone/>
              <a:defRPr sz="2100" b="1"/>
            </a:lvl2pPr>
            <a:lvl3pPr marL="912135" indent="0">
              <a:buNone/>
              <a:defRPr sz="1800" b="1"/>
            </a:lvl3pPr>
            <a:lvl4pPr marL="1368215" indent="0">
              <a:buNone/>
              <a:defRPr sz="1600" b="1"/>
            </a:lvl4pPr>
            <a:lvl5pPr marL="1824286" indent="0">
              <a:buNone/>
              <a:defRPr sz="1600" b="1"/>
            </a:lvl5pPr>
            <a:lvl6pPr marL="2280360" indent="0">
              <a:buNone/>
              <a:defRPr sz="1600" b="1"/>
            </a:lvl6pPr>
            <a:lvl7pPr marL="2736432" indent="0">
              <a:buNone/>
              <a:defRPr sz="1600" b="1"/>
            </a:lvl7pPr>
            <a:lvl8pPr marL="3192503" indent="0">
              <a:buNone/>
              <a:defRPr sz="1600" b="1"/>
            </a:lvl8pPr>
            <a:lvl9pPr marL="364857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432429" y="2397128"/>
            <a:ext cx="4725988" cy="4357688"/>
          </a:xfrm>
          <a:prstGeom prst="rect">
            <a:avLst/>
          </a:prstGeom>
        </p:spPr>
        <p:txBody>
          <a:bodyPr lIns="91216" tIns="45609" rIns="91216" bIns="45609"/>
          <a:lstStyle>
            <a:lvl1pPr>
              <a:defRPr sz="24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p>
            <a:r>
              <a:rPr lang="en-US"/>
              <a:t>Click to edit Master title style</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004" y="301630"/>
            <a:ext cx="3517901" cy="1281113"/>
          </a:xfrm>
          <a:prstGeom prst="rect">
            <a:avLst/>
          </a:prstGeom>
        </p:spPr>
        <p:txBody>
          <a:bodyPr lIns="91216" tIns="45609" rIns="91216" bIns="45609" anchor="b"/>
          <a:lstStyle>
            <a:lvl1pPr algn="l">
              <a:defRPr sz="2100" b="1"/>
            </a:lvl1pPr>
          </a:lstStyle>
          <a:p>
            <a:r>
              <a:rPr lang="en-US"/>
              <a:t>Click to edit Master title style</a:t>
            </a:r>
            <a:endParaRPr lang="en-GB"/>
          </a:p>
        </p:txBody>
      </p:sp>
      <p:sp>
        <p:nvSpPr>
          <p:cNvPr id="3" name="Content Placeholder 2"/>
          <p:cNvSpPr>
            <a:spLocks noGrp="1"/>
          </p:cNvSpPr>
          <p:nvPr>
            <p:ph idx="1"/>
          </p:nvPr>
        </p:nvSpPr>
        <p:spPr>
          <a:xfrm>
            <a:off x="4181479" y="301625"/>
            <a:ext cx="5976938" cy="6453188"/>
          </a:xfrm>
          <a:prstGeom prst="rect">
            <a:avLst/>
          </a:prstGeom>
        </p:spPr>
        <p:txBody>
          <a:bodyPr lIns="91216" tIns="45609" rIns="91216" bIns="45609"/>
          <a:lstStyle>
            <a:lvl1pPr>
              <a:defRPr sz="32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535004" y="1582753"/>
            <a:ext cx="3517901" cy="5172075"/>
          </a:xfrm>
          <a:prstGeom prst="rect">
            <a:avLst/>
          </a:prstGeom>
        </p:spPr>
        <p:txBody>
          <a:bodyPr lIns="91216" tIns="45609" rIns="91216" bIns="45609"/>
          <a:lstStyle>
            <a:lvl1pPr marL="0" indent="0">
              <a:buNone/>
              <a:defRPr sz="1400"/>
            </a:lvl1pPr>
            <a:lvl2pPr marL="456069" indent="0">
              <a:buNone/>
              <a:defRPr sz="1300"/>
            </a:lvl2pPr>
            <a:lvl3pPr marL="912135" indent="0">
              <a:buNone/>
              <a:defRPr sz="1000"/>
            </a:lvl3pPr>
            <a:lvl4pPr marL="1368215" indent="0">
              <a:buNone/>
              <a:defRPr sz="900"/>
            </a:lvl4pPr>
            <a:lvl5pPr marL="1824286" indent="0">
              <a:buNone/>
              <a:defRPr sz="900"/>
            </a:lvl5pPr>
            <a:lvl6pPr marL="2280360" indent="0">
              <a:buNone/>
              <a:defRPr sz="900"/>
            </a:lvl6pPr>
            <a:lvl7pPr marL="2736432" indent="0">
              <a:buNone/>
              <a:defRPr sz="900"/>
            </a:lvl7pPr>
            <a:lvl8pPr marL="3192503" indent="0">
              <a:buNone/>
              <a:defRPr sz="900"/>
            </a:lvl8pPr>
            <a:lvl9pPr marL="3648575"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95516" y="5292725"/>
            <a:ext cx="6416675" cy="625475"/>
          </a:xfrm>
          <a:prstGeom prst="rect">
            <a:avLst/>
          </a:prstGeom>
        </p:spPr>
        <p:txBody>
          <a:bodyPr lIns="91216" tIns="45609" rIns="91216" bIns="45609" anchor="b"/>
          <a:lstStyle>
            <a:lvl1pPr algn="l">
              <a:defRPr sz="2100" b="1"/>
            </a:lvl1pPr>
          </a:lstStyle>
          <a:p>
            <a:r>
              <a:rPr lang="en-US"/>
              <a:t>Click to edit Master title style</a:t>
            </a:r>
            <a:endParaRPr lang="en-GB"/>
          </a:p>
        </p:txBody>
      </p:sp>
      <p:sp>
        <p:nvSpPr>
          <p:cNvPr id="3" name="Picture Placeholder 2"/>
          <p:cNvSpPr>
            <a:spLocks noGrp="1"/>
          </p:cNvSpPr>
          <p:nvPr>
            <p:ph type="pic" idx="1"/>
          </p:nvPr>
        </p:nvSpPr>
        <p:spPr>
          <a:xfrm>
            <a:off x="2095516" y="676275"/>
            <a:ext cx="6416675" cy="4535488"/>
          </a:xfrm>
          <a:prstGeom prst="rect">
            <a:avLst/>
          </a:prstGeom>
        </p:spPr>
        <p:txBody>
          <a:bodyPr lIns="91216" tIns="45609" rIns="91216" bIns="45609"/>
          <a:lstStyle>
            <a:lvl1pPr marL="0" indent="0">
              <a:buNone/>
              <a:defRPr sz="3200"/>
            </a:lvl1pPr>
            <a:lvl2pPr marL="456069" indent="0">
              <a:buNone/>
              <a:defRPr sz="2900"/>
            </a:lvl2pPr>
            <a:lvl3pPr marL="912135" indent="0">
              <a:buNone/>
              <a:defRPr sz="2400"/>
            </a:lvl3pPr>
            <a:lvl4pPr marL="1368215" indent="0">
              <a:buNone/>
              <a:defRPr sz="2100"/>
            </a:lvl4pPr>
            <a:lvl5pPr marL="1824286" indent="0">
              <a:buNone/>
              <a:defRPr sz="2100"/>
            </a:lvl5pPr>
            <a:lvl6pPr marL="2280360" indent="0">
              <a:buNone/>
              <a:defRPr sz="2100"/>
            </a:lvl6pPr>
            <a:lvl7pPr marL="2736432" indent="0">
              <a:buNone/>
              <a:defRPr sz="2100"/>
            </a:lvl7pPr>
            <a:lvl8pPr marL="3192503" indent="0">
              <a:buNone/>
              <a:defRPr sz="2100"/>
            </a:lvl8pPr>
            <a:lvl9pPr marL="3648575" indent="0">
              <a:buNone/>
              <a:defRPr sz="2100"/>
            </a:lvl9pPr>
          </a:lstStyle>
          <a:p>
            <a:pPr lvl="0"/>
            <a:endParaRPr lang="en-GB" noProof="0" dirty="0"/>
          </a:p>
        </p:txBody>
      </p:sp>
      <p:sp>
        <p:nvSpPr>
          <p:cNvPr id="4" name="Text Placeholder 3"/>
          <p:cNvSpPr>
            <a:spLocks noGrp="1"/>
          </p:cNvSpPr>
          <p:nvPr>
            <p:ph type="body" sz="half" idx="2"/>
          </p:nvPr>
        </p:nvSpPr>
        <p:spPr>
          <a:xfrm>
            <a:off x="2095516" y="5918201"/>
            <a:ext cx="6416675" cy="887413"/>
          </a:xfrm>
          <a:prstGeom prst="rect">
            <a:avLst/>
          </a:prstGeom>
        </p:spPr>
        <p:txBody>
          <a:bodyPr lIns="91216" tIns="45609" rIns="91216" bIns="45609"/>
          <a:lstStyle>
            <a:lvl1pPr marL="0" indent="0">
              <a:buNone/>
              <a:defRPr sz="1400"/>
            </a:lvl1pPr>
            <a:lvl2pPr marL="456069" indent="0">
              <a:buNone/>
              <a:defRPr sz="1300"/>
            </a:lvl2pPr>
            <a:lvl3pPr marL="912135" indent="0">
              <a:buNone/>
              <a:defRPr sz="1000"/>
            </a:lvl3pPr>
            <a:lvl4pPr marL="1368215" indent="0">
              <a:buNone/>
              <a:defRPr sz="900"/>
            </a:lvl4pPr>
            <a:lvl5pPr marL="1824286" indent="0">
              <a:buNone/>
              <a:defRPr sz="900"/>
            </a:lvl5pPr>
            <a:lvl6pPr marL="2280360" indent="0">
              <a:buNone/>
              <a:defRPr sz="900"/>
            </a:lvl6pPr>
            <a:lvl7pPr marL="2736432" indent="0">
              <a:buNone/>
              <a:defRPr sz="900"/>
            </a:lvl7pPr>
            <a:lvl8pPr marL="3192503" indent="0">
              <a:buNone/>
              <a:defRPr sz="900"/>
            </a:lvl8pPr>
            <a:lvl9pPr marL="3648575"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5" name="Text Box 3"/>
          <p:cNvSpPr txBox="1">
            <a:spLocks noChangeArrowheads="1"/>
          </p:cNvSpPr>
          <p:nvPr userDrawn="1"/>
        </p:nvSpPr>
        <p:spPr bwMode="auto">
          <a:xfrm>
            <a:off x="5877603" y="7042156"/>
            <a:ext cx="4462464" cy="515154"/>
          </a:xfrm>
          <a:prstGeom prst="rect">
            <a:avLst/>
          </a:prstGeom>
          <a:noFill/>
          <a:ln w="25400">
            <a:noFill/>
            <a:prstDash val="sysDot"/>
            <a:miter lim="800000"/>
            <a:headEnd/>
            <a:tailEnd/>
          </a:ln>
          <a:effectLst/>
        </p:spPr>
        <p:txBody>
          <a:bodyPr wrap="square" lIns="91064" tIns="45536" rIns="91064" bIns="45536">
            <a:spAutoFit/>
          </a:bodyPr>
          <a:lstStyle/>
          <a:p>
            <a:pPr algn="r" defTabSz="861467">
              <a:spcBef>
                <a:spcPct val="50000"/>
              </a:spcBef>
              <a:defRPr/>
            </a:pPr>
            <a:r>
              <a:rPr lang="en-GB" sz="1100" b="0" dirty="0">
                <a:solidFill>
                  <a:schemeClr val="accent4">
                    <a:lumMod val="50000"/>
                    <a:lumOff val="50000"/>
                  </a:schemeClr>
                </a:solidFill>
                <a:latin typeface="Gill Sans"/>
                <a:cs typeface="Gill Sans"/>
              </a:rPr>
              <a:t>Workshop</a:t>
            </a:r>
          </a:p>
          <a:p>
            <a:pPr algn="r" defTabSz="861467">
              <a:spcBef>
                <a:spcPct val="50000"/>
              </a:spcBef>
              <a:defRPr/>
            </a:pPr>
            <a:r>
              <a:rPr lang="en-GB" sz="1100" b="0" dirty="0">
                <a:solidFill>
                  <a:schemeClr val="accent4">
                    <a:lumMod val="50000"/>
                    <a:lumOff val="50000"/>
                  </a:schemeClr>
                </a:solidFill>
                <a:latin typeface="Gill Sans"/>
                <a:cs typeface="Gill Sans"/>
              </a:rPr>
              <a:t>Space</a:t>
            </a:r>
            <a:r>
              <a:rPr lang="en-GB" sz="1100" b="0" baseline="0" dirty="0">
                <a:solidFill>
                  <a:schemeClr val="accent4">
                    <a:lumMod val="50000"/>
                    <a:lumOff val="50000"/>
                  </a:schemeClr>
                </a:solidFill>
                <a:latin typeface="Gill Sans"/>
                <a:cs typeface="Gill Sans"/>
              </a:rPr>
              <a:t> Syntax Toolkit for QGIS</a:t>
            </a:r>
            <a:endParaRPr lang="en-GB" sz="1100" b="0" dirty="0">
              <a:solidFill>
                <a:schemeClr val="accent4">
                  <a:lumMod val="50000"/>
                  <a:lumOff val="50000"/>
                </a:schemeClr>
              </a:solidFill>
              <a:latin typeface="Gill Sans"/>
              <a:cs typeface="Gill Sans"/>
            </a:endParaRPr>
          </a:p>
        </p:txBody>
      </p:sp>
      <p:cxnSp>
        <p:nvCxnSpPr>
          <p:cNvPr id="12" name="Straight Connector 11"/>
          <p:cNvCxnSpPr/>
          <p:nvPr userDrawn="1"/>
        </p:nvCxnSpPr>
        <p:spPr bwMode="auto">
          <a:xfrm>
            <a:off x="522146" y="4102103"/>
            <a:ext cx="0" cy="88827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20" name="Straight Connector 19"/>
          <p:cNvCxnSpPr/>
          <p:nvPr userDrawn="1"/>
        </p:nvCxnSpPr>
        <p:spPr bwMode="auto">
          <a:xfrm>
            <a:off x="522146" y="3206766"/>
            <a:ext cx="0" cy="88827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21" name="Straight Connector 20"/>
          <p:cNvCxnSpPr/>
          <p:nvPr userDrawn="1"/>
        </p:nvCxnSpPr>
        <p:spPr bwMode="auto">
          <a:xfrm>
            <a:off x="522146" y="2311429"/>
            <a:ext cx="0" cy="88827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22" name="Straight Connector 21"/>
          <p:cNvCxnSpPr/>
          <p:nvPr userDrawn="1"/>
        </p:nvCxnSpPr>
        <p:spPr bwMode="auto">
          <a:xfrm>
            <a:off x="522146" y="1416092"/>
            <a:ext cx="0" cy="88827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23" name="Straight Connector 22"/>
          <p:cNvCxnSpPr/>
          <p:nvPr userDrawn="1"/>
        </p:nvCxnSpPr>
        <p:spPr bwMode="auto">
          <a:xfrm>
            <a:off x="522146" y="520755"/>
            <a:ext cx="0" cy="88827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24" name="Straight Connector 23"/>
          <p:cNvCxnSpPr/>
          <p:nvPr userDrawn="1"/>
        </p:nvCxnSpPr>
        <p:spPr bwMode="auto">
          <a:xfrm>
            <a:off x="522146" y="0"/>
            <a:ext cx="0" cy="513692"/>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pic>
        <p:nvPicPr>
          <p:cNvPr id="3" name="Picture 2" descr="contrib_logos.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7158933"/>
            <a:ext cx="3218632" cy="402329"/>
          </a:xfrm>
          <a:prstGeom prst="rect">
            <a:avLst/>
          </a:prstGeom>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ctr" defTabSz="1040415" rtl="0" eaLnBrk="0" fontAlgn="base" hangingPunct="0">
        <a:spcBef>
          <a:spcPct val="0"/>
        </a:spcBef>
        <a:spcAft>
          <a:spcPct val="0"/>
        </a:spcAft>
        <a:defRPr sz="5000">
          <a:solidFill>
            <a:schemeClr val="tx2"/>
          </a:solidFill>
          <a:latin typeface="+mj-lt"/>
          <a:ea typeface="+mj-ea"/>
          <a:cs typeface="+mj-cs"/>
        </a:defRPr>
      </a:lvl1pPr>
      <a:lvl2pPr algn="ctr" defTabSz="1040415" rtl="0" eaLnBrk="0" fontAlgn="base" hangingPunct="0">
        <a:spcBef>
          <a:spcPct val="0"/>
        </a:spcBef>
        <a:spcAft>
          <a:spcPct val="0"/>
        </a:spcAft>
        <a:defRPr sz="5000">
          <a:solidFill>
            <a:schemeClr val="tx2"/>
          </a:solidFill>
          <a:latin typeface="Times New Roman" pitchFamily="18" charset="0"/>
          <a:cs typeface="Arial" charset="0"/>
        </a:defRPr>
      </a:lvl2pPr>
      <a:lvl3pPr algn="ctr" defTabSz="1040415" rtl="0" eaLnBrk="0" fontAlgn="base" hangingPunct="0">
        <a:spcBef>
          <a:spcPct val="0"/>
        </a:spcBef>
        <a:spcAft>
          <a:spcPct val="0"/>
        </a:spcAft>
        <a:defRPr sz="5000">
          <a:solidFill>
            <a:schemeClr val="tx2"/>
          </a:solidFill>
          <a:latin typeface="Times New Roman" pitchFamily="18" charset="0"/>
          <a:cs typeface="Arial" charset="0"/>
        </a:defRPr>
      </a:lvl3pPr>
      <a:lvl4pPr algn="ctr" defTabSz="1040415" rtl="0" eaLnBrk="0" fontAlgn="base" hangingPunct="0">
        <a:spcBef>
          <a:spcPct val="0"/>
        </a:spcBef>
        <a:spcAft>
          <a:spcPct val="0"/>
        </a:spcAft>
        <a:defRPr sz="5000">
          <a:solidFill>
            <a:schemeClr val="tx2"/>
          </a:solidFill>
          <a:latin typeface="Times New Roman" pitchFamily="18" charset="0"/>
          <a:cs typeface="Arial" charset="0"/>
        </a:defRPr>
      </a:lvl4pPr>
      <a:lvl5pPr algn="ctr" defTabSz="1040415" rtl="0" eaLnBrk="0" fontAlgn="base" hangingPunct="0">
        <a:spcBef>
          <a:spcPct val="0"/>
        </a:spcBef>
        <a:spcAft>
          <a:spcPct val="0"/>
        </a:spcAft>
        <a:defRPr sz="5000">
          <a:solidFill>
            <a:schemeClr val="tx2"/>
          </a:solidFill>
          <a:latin typeface="Times New Roman" pitchFamily="18" charset="0"/>
          <a:cs typeface="Arial" charset="0"/>
        </a:defRPr>
      </a:lvl5pPr>
      <a:lvl6pPr marL="456069" algn="ctr" defTabSz="1040415" rtl="0" fontAlgn="base">
        <a:spcBef>
          <a:spcPct val="0"/>
        </a:spcBef>
        <a:spcAft>
          <a:spcPct val="0"/>
        </a:spcAft>
        <a:defRPr sz="5000">
          <a:solidFill>
            <a:schemeClr val="tx2"/>
          </a:solidFill>
          <a:latin typeface="Times New Roman" pitchFamily="18" charset="0"/>
          <a:cs typeface="Arial" charset="0"/>
        </a:defRPr>
      </a:lvl6pPr>
      <a:lvl7pPr marL="912135" algn="ctr" defTabSz="1040415" rtl="0" fontAlgn="base">
        <a:spcBef>
          <a:spcPct val="0"/>
        </a:spcBef>
        <a:spcAft>
          <a:spcPct val="0"/>
        </a:spcAft>
        <a:defRPr sz="5000">
          <a:solidFill>
            <a:schemeClr val="tx2"/>
          </a:solidFill>
          <a:latin typeface="Times New Roman" pitchFamily="18" charset="0"/>
          <a:cs typeface="Arial" charset="0"/>
        </a:defRPr>
      </a:lvl7pPr>
      <a:lvl8pPr marL="1368215" algn="ctr" defTabSz="1040415" rtl="0" fontAlgn="base">
        <a:spcBef>
          <a:spcPct val="0"/>
        </a:spcBef>
        <a:spcAft>
          <a:spcPct val="0"/>
        </a:spcAft>
        <a:defRPr sz="5000">
          <a:solidFill>
            <a:schemeClr val="tx2"/>
          </a:solidFill>
          <a:latin typeface="Times New Roman" pitchFamily="18" charset="0"/>
          <a:cs typeface="Arial" charset="0"/>
        </a:defRPr>
      </a:lvl8pPr>
      <a:lvl9pPr marL="1824286" algn="ctr" defTabSz="1040415" rtl="0" fontAlgn="base">
        <a:spcBef>
          <a:spcPct val="0"/>
        </a:spcBef>
        <a:spcAft>
          <a:spcPct val="0"/>
        </a:spcAft>
        <a:defRPr sz="5000">
          <a:solidFill>
            <a:schemeClr val="tx2"/>
          </a:solidFill>
          <a:latin typeface="Times New Roman" pitchFamily="18" charset="0"/>
          <a:cs typeface="Arial" charset="0"/>
        </a:defRPr>
      </a:lvl9pPr>
    </p:titleStyle>
    <p:bodyStyle>
      <a:lvl1pPr marL="389559" indent="-389559" algn="l" defTabSz="1040415" rtl="0" eaLnBrk="0" fontAlgn="base" hangingPunct="0">
        <a:spcBef>
          <a:spcPct val="20000"/>
        </a:spcBef>
        <a:spcAft>
          <a:spcPct val="0"/>
        </a:spcAft>
        <a:buChar char="•"/>
        <a:defRPr sz="3700">
          <a:solidFill>
            <a:schemeClr val="tx1"/>
          </a:solidFill>
          <a:latin typeface="+mn-lt"/>
          <a:ea typeface="+mn-ea"/>
          <a:cs typeface="+mn-cs"/>
        </a:defRPr>
      </a:lvl1pPr>
      <a:lvl2pPr marL="845633" indent="-324639" algn="l" defTabSz="1040415" rtl="0" eaLnBrk="0" fontAlgn="base" hangingPunct="0">
        <a:spcBef>
          <a:spcPct val="20000"/>
        </a:spcBef>
        <a:spcAft>
          <a:spcPct val="0"/>
        </a:spcAft>
        <a:buChar char="–"/>
        <a:defRPr sz="3200">
          <a:solidFill>
            <a:schemeClr val="tx1"/>
          </a:solidFill>
          <a:latin typeface="+mn-lt"/>
          <a:cs typeface="+mn-cs"/>
        </a:defRPr>
      </a:lvl2pPr>
      <a:lvl3pPr marL="1300123" indent="-259708" algn="l" defTabSz="1040415" rtl="0" eaLnBrk="0" fontAlgn="base" hangingPunct="0">
        <a:spcBef>
          <a:spcPct val="20000"/>
        </a:spcBef>
        <a:spcAft>
          <a:spcPct val="0"/>
        </a:spcAft>
        <a:buChar char="•"/>
        <a:defRPr sz="2700">
          <a:solidFill>
            <a:schemeClr val="tx1"/>
          </a:solidFill>
          <a:latin typeface="+mn-lt"/>
          <a:cs typeface="+mn-cs"/>
        </a:defRPr>
      </a:lvl3pPr>
      <a:lvl4pPr marL="1821121" indent="-259708" algn="l" defTabSz="1040415" rtl="0" eaLnBrk="0" fontAlgn="base" hangingPunct="0">
        <a:spcBef>
          <a:spcPct val="20000"/>
        </a:spcBef>
        <a:spcAft>
          <a:spcPct val="0"/>
        </a:spcAft>
        <a:buChar char="–"/>
        <a:defRPr sz="2300">
          <a:solidFill>
            <a:schemeClr val="tx1"/>
          </a:solidFill>
          <a:latin typeface="+mn-lt"/>
          <a:cs typeface="+mn-cs"/>
        </a:defRPr>
      </a:lvl4pPr>
      <a:lvl5pPr marL="2338952" indent="-258124" algn="l" defTabSz="1040415" rtl="0" eaLnBrk="0" fontAlgn="base" hangingPunct="0">
        <a:spcBef>
          <a:spcPct val="20000"/>
        </a:spcBef>
        <a:spcAft>
          <a:spcPct val="0"/>
        </a:spcAft>
        <a:buChar char="»"/>
        <a:defRPr sz="2300">
          <a:solidFill>
            <a:schemeClr val="tx1"/>
          </a:solidFill>
          <a:latin typeface="+mn-lt"/>
          <a:cs typeface="+mn-cs"/>
        </a:defRPr>
      </a:lvl5pPr>
      <a:lvl6pPr marL="2795025" indent="-258124" algn="l" defTabSz="1040415" rtl="0" fontAlgn="base">
        <a:spcBef>
          <a:spcPct val="20000"/>
        </a:spcBef>
        <a:spcAft>
          <a:spcPct val="0"/>
        </a:spcAft>
        <a:buChar char="»"/>
        <a:defRPr sz="2300">
          <a:solidFill>
            <a:schemeClr val="tx1"/>
          </a:solidFill>
          <a:latin typeface="+mn-lt"/>
          <a:cs typeface="+mn-cs"/>
        </a:defRPr>
      </a:lvl6pPr>
      <a:lvl7pPr marL="3251092" indent="-258124" algn="l" defTabSz="1040415" rtl="0" fontAlgn="base">
        <a:spcBef>
          <a:spcPct val="20000"/>
        </a:spcBef>
        <a:spcAft>
          <a:spcPct val="0"/>
        </a:spcAft>
        <a:buChar char="»"/>
        <a:defRPr sz="2300">
          <a:solidFill>
            <a:schemeClr val="tx1"/>
          </a:solidFill>
          <a:latin typeface="+mn-lt"/>
          <a:cs typeface="+mn-cs"/>
        </a:defRPr>
      </a:lvl7pPr>
      <a:lvl8pPr marL="3707164" indent="-258124" algn="l" defTabSz="1040415" rtl="0" fontAlgn="base">
        <a:spcBef>
          <a:spcPct val="20000"/>
        </a:spcBef>
        <a:spcAft>
          <a:spcPct val="0"/>
        </a:spcAft>
        <a:buChar char="»"/>
        <a:defRPr sz="2300">
          <a:solidFill>
            <a:schemeClr val="tx1"/>
          </a:solidFill>
          <a:latin typeface="+mn-lt"/>
          <a:cs typeface="+mn-cs"/>
        </a:defRPr>
      </a:lvl8pPr>
      <a:lvl9pPr marL="4163241" indent="-258124" algn="l" defTabSz="1040415" rtl="0" fontAlgn="base">
        <a:spcBef>
          <a:spcPct val="20000"/>
        </a:spcBef>
        <a:spcAft>
          <a:spcPct val="0"/>
        </a:spcAft>
        <a:buChar char="»"/>
        <a:defRPr sz="2300">
          <a:solidFill>
            <a:schemeClr val="tx1"/>
          </a:solidFill>
          <a:latin typeface="+mn-lt"/>
          <a:cs typeface="+mn-cs"/>
        </a:defRPr>
      </a:lvl9pPr>
    </p:bodyStyle>
    <p:otherStyle>
      <a:defPPr>
        <a:defRPr lang="en-US"/>
      </a:defPPr>
      <a:lvl1pPr marL="0" algn="l" defTabSz="912135" rtl="0" eaLnBrk="1" latinLnBrk="0" hangingPunct="1">
        <a:defRPr sz="1800" kern="1200">
          <a:solidFill>
            <a:schemeClr val="tx1"/>
          </a:solidFill>
          <a:latin typeface="+mn-lt"/>
          <a:ea typeface="+mn-ea"/>
          <a:cs typeface="+mn-cs"/>
        </a:defRPr>
      </a:lvl1pPr>
      <a:lvl2pPr marL="456069" algn="l" defTabSz="912135" rtl="0" eaLnBrk="1" latinLnBrk="0" hangingPunct="1">
        <a:defRPr sz="1800" kern="1200">
          <a:solidFill>
            <a:schemeClr val="tx1"/>
          </a:solidFill>
          <a:latin typeface="+mn-lt"/>
          <a:ea typeface="+mn-ea"/>
          <a:cs typeface="+mn-cs"/>
        </a:defRPr>
      </a:lvl2pPr>
      <a:lvl3pPr marL="912135" algn="l" defTabSz="912135" rtl="0" eaLnBrk="1" latinLnBrk="0" hangingPunct="1">
        <a:defRPr sz="1800" kern="1200">
          <a:solidFill>
            <a:schemeClr val="tx1"/>
          </a:solidFill>
          <a:latin typeface="+mn-lt"/>
          <a:ea typeface="+mn-ea"/>
          <a:cs typeface="+mn-cs"/>
        </a:defRPr>
      </a:lvl3pPr>
      <a:lvl4pPr marL="1368215" algn="l" defTabSz="912135" rtl="0" eaLnBrk="1" latinLnBrk="0" hangingPunct="1">
        <a:defRPr sz="1800" kern="1200">
          <a:solidFill>
            <a:schemeClr val="tx1"/>
          </a:solidFill>
          <a:latin typeface="+mn-lt"/>
          <a:ea typeface="+mn-ea"/>
          <a:cs typeface="+mn-cs"/>
        </a:defRPr>
      </a:lvl4pPr>
      <a:lvl5pPr marL="1824286" algn="l" defTabSz="912135" rtl="0" eaLnBrk="1" latinLnBrk="0" hangingPunct="1">
        <a:defRPr sz="1800" kern="1200">
          <a:solidFill>
            <a:schemeClr val="tx1"/>
          </a:solidFill>
          <a:latin typeface="+mn-lt"/>
          <a:ea typeface="+mn-ea"/>
          <a:cs typeface="+mn-cs"/>
        </a:defRPr>
      </a:lvl5pPr>
      <a:lvl6pPr marL="2280360" algn="l" defTabSz="912135" rtl="0" eaLnBrk="1" latinLnBrk="0" hangingPunct="1">
        <a:defRPr sz="1800" kern="1200">
          <a:solidFill>
            <a:schemeClr val="tx1"/>
          </a:solidFill>
          <a:latin typeface="+mn-lt"/>
          <a:ea typeface="+mn-ea"/>
          <a:cs typeface="+mn-cs"/>
        </a:defRPr>
      </a:lvl6pPr>
      <a:lvl7pPr marL="2736432" algn="l" defTabSz="912135" rtl="0" eaLnBrk="1" latinLnBrk="0" hangingPunct="1">
        <a:defRPr sz="1800" kern="1200">
          <a:solidFill>
            <a:schemeClr val="tx1"/>
          </a:solidFill>
          <a:latin typeface="+mn-lt"/>
          <a:ea typeface="+mn-ea"/>
          <a:cs typeface="+mn-cs"/>
        </a:defRPr>
      </a:lvl7pPr>
      <a:lvl8pPr marL="3192503" algn="l" defTabSz="912135" rtl="0" eaLnBrk="1" latinLnBrk="0" hangingPunct="1">
        <a:defRPr sz="1800" kern="1200">
          <a:solidFill>
            <a:schemeClr val="tx1"/>
          </a:solidFill>
          <a:latin typeface="+mn-lt"/>
          <a:ea typeface="+mn-ea"/>
          <a:cs typeface="+mn-cs"/>
        </a:defRPr>
      </a:lvl8pPr>
      <a:lvl9pPr marL="3648575" algn="l" defTabSz="91213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discovery.ucl.ac.uk/1389938/"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discovery.ucl.ac.uk/1389938/"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archtech.gr/varoudis/depthmapX/?dir=depthmapXnet" TargetMode="External"/><Relationship Id="rId2" Type="http://schemas.openxmlformats.org/officeDocument/2006/relationships/hyperlink" Target="http://qgis.org/en/site/forusers/download.html" TargetMode="External"/><Relationship Id="rId1" Type="http://schemas.openxmlformats.org/officeDocument/2006/relationships/slideLayout" Target="../slideLayouts/slideLayout2.xml"/><Relationship Id="rId4" Type="http://schemas.openxmlformats.org/officeDocument/2006/relationships/hyperlink" Target="https://github.com/SpaceGroupUCL/qgisSpaceSyntaxToolkit/wiki/Installation"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1153" y="2037510"/>
            <a:ext cx="9955114" cy="830997"/>
          </a:xfrm>
          <a:prstGeom prst="rect">
            <a:avLst/>
          </a:prstGeom>
          <a:noFill/>
          <a:effectLst/>
        </p:spPr>
        <p:txBody>
          <a:bodyPr wrap="square" rtlCol="0">
            <a:spAutoFit/>
          </a:bodyPr>
          <a:lstStyle/>
          <a:p>
            <a:pPr algn="ctr"/>
            <a:r>
              <a:rPr lang="en-US" sz="2400" cap="small" dirty="0">
                <a:latin typeface="Garamond" panose="02020404030301010803" pitchFamily="18" charset="0"/>
                <a:ea typeface="Verdana" panose="020B0604030504040204" pitchFamily="34" charset="0"/>
                <a:cs typeface="Gill Sans"/>
              </a:rPr>
              <a:t>Space Syntax Toolkit for QGIS</a:t>
            </a:r>
            <a:br>
              <a:rPr lang="en-US" sz="2400" cap="small" dirty="0">
                <a:latin typeface="Garamond" panose="02020404030301010803" pitchFamily="18" charset="0"/>
                <a:ea typeface="Verdana" panose="020B0604030504040204" pitchFamily="34" charset="0"/>
                <a:cs typeface="Gill Sans"/>
              </a:rPr>
            </a:br>
            <a:r>
              <a:rPr lang="en-US" sz="2400" cap="small" dirty="0">
                <a:latin typeface="Garamond" panose="02020404030301010803" pitchFamily="18" charset="0"/>
                <a:ea typeface="Verdana" panose="020B0604030504040204" pitchFamily="34" charset="0"/>
                <a:cs typeface="Gill Sans"/>
              </a:rPr>
              <a:t>Introduction and recent developments</a:t>
            </a:r>
            <a:endParaRPr lang="en-US" sz="2400" dirty="0">
              <a:solidFill>
                <a:schemeClr val="bg1"/>
              </a:solidFill>
              <a:latin typeface="Garamond" panose="02020404030301010803" pitchFamily="18" charset="0"/>
              <a:cs typeface="Century Gothic"/>
            </a:endParaRPr>
          </a:p>
        </p:txBody>
      </p:sp>
      <p:sp>
        <p:nvSpPr>
          <p:cNvPr id="2" name="Subtitle 1"/>
          <p:cNvSpPr txBox="1">
            <a:spLocks/>
          </p:cNvSpPr>
          <p:nvPr/>
        </p:nvSpPr>
        <p:spPr bwMode="auto">
          <a:xfrm>
            <a:off x="391153" y="3432089"/>
            <a:ext cx="9955114" cy="3717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spcBef>
                <a:spcPct val="20000"/>
              </a:spcBef>
            </a:pPr>
            <a:endParaRPr lang="en-US" sz="1400" dirty="0">
              <a:latin typeface="Gill Sans"/>
              <a:cs typeface="Gill Sans"/>
            </a:endParaRPr>
          </a:p>
          <a:p>
            <a:pPr algn="ctr" eaLnBrk="1" hangingPunct="1">
              <a:spcBef>
                <a:spcPct val="20000"/>
              </a:spcBef>
            </a:pPr>
            <a:r>
              <a:rPr lang="en-US" sz="1400" b="1" dirty="0">
                <a:latin typeface="Gill Sans"/>
                <a:cs typeface="Gill Sans"/>
              </a:rPr>
              <a:t>Abhimanyu Acharya </a:t>
            </a:r>
          </a:p>
          <a:p>
            <a:pPr algn="ctr" eaLnBrk="1" hangingPunct="1">
              <a:spcBef>
                <a:spcPct val="20000"/>
              </a:spcBef>
            </a:pPr>
            <a:r>
              <a:rPr lang="en-US" sz="1400" dirty="0">
                <a:latin typeface="Gill Sans"/>
                <a:cs typeface="Gill Sans"/>
              </a:rPr>
              <a:t>Associate, Space Syntax Ltd.</a:t>
            </a:r>
          </a:p>
          <a:p>
            <a:pPr algn="ctr" eaLnBrk="1" hangingPunct="1">
              <a:spcBef>
                <a:spcPct val="20000"/>
              </a:spcBef>
            </a:pPr>
            <a:r>
              <a:rPr lang="en-US" sz="1400" b="1" dirty="0">
                <a:latin typeface="Gill Sans"/>
                <a:cs typeface="Gill Sans"/>
              </a:rPr>
              <a:t>Ioanna Kolovou </a:t>
            </a:r>
          </a:p>
          <a:p>
            <a:pPr algn="ctr" eaLnBrk="1" hangingPunct="1">
              <a:spcBef>
                <a:spcPct val="20000"/>
              </a:spcBef>
            </a:pPr>
            <a:r>
              <a:rPr lang="en-US" sz="1400" dirty="0">
                <a:latin typeface="Gill Sans"/>
                <a:cs typeface="Gill Sans"/>
              </a:rPr>
              <a:t>Senior consultant, Space Syntax Ltd.</a:t>
            </a:r>
          </a:p>
          <a:p>
            <a:pPr algn="ctr" eaLnBrk="1" hangingPunct="1">
              <a:spcBef>
                <a:spcPct val="20000"/>
              </a:spcBef>
              <a:buFont typeface="Arial" charset="0"/>
              <a:buNone/>
            </a:pPr>
            <a:endParaRPr lang="en-US" sz="1400" b="1" dirty="0">
              <a:latin typeface="Gill Sans"/>
              <a:cs typeface="Century Gothic"/>
            </a:endParaRPr>
          </a:p>
          <a:p>
            <a:pPr algn="ctr" eaLnBrk="1" hangingPunct="1">
              <a:spcBef>
                <a:spcPct val="20000"/>
              </a:spcBef>
              <a:buFont typeface="Arial" charset="0"/>
              <a:buNone/>
            </a:pPr>
            <a:endParaRPr lang="en-US" sz="1400" b="1" dirty="0">
              <a:latin typeface="Gill Sans"/>
              <a:cs typeface="Century Gothic"/>
            </a:endParaRPr>
          </a:p>
          <a:p>
            <a:pPr algn="ctr" eaLnBrk="1" hangingPunct="1">
              <a:spcBef>
                <a:spcPct val="20000"/>
              </a:spcBef>
              <a:buFont typeface="Arial" charset="0"/>
              <a:buNone/>
              <a:defRPr/>
            </a:pPr>
            <a:r>
              <a:rPr lang="en-US" sz="1400" dirty="0">
                <a:latin typeface="Gill Sans"/>
                <a:cs typeface="Gill Sans"/>
              </a:rPr>
              <a:t>Space Syntax Laboratory - UCL</a:t>
            </a:r>
            <a:endParaRPr lang="en-US" sz="1200" dirty="0">
              <a:solidFill>
                <a:schemeClr val="bg1">
                  <a:lumMod val="50000"/>
                </a:schemeClr>
              </a:solidFill>
              <a:latin typeface="Century Gothic"/>
              <a:cs typeface="Century Gothic"/>
            </a:endParaRPr>
          </a:p>
          <a:p>
            <a:pPr algn="ctr" eaLnBrk="1" hangingPunct="1">
              <a:spcBef>
                <a:spcPct val="20000"/>
              </a:spcBef>
              <a:buFont typeface="Arial" charset="0"/>
              <a:buNone/>
              <a:defRPr/>
            </a:pPr>
            <a:r>
              <a:rPr lang="en-US" sz="1400" dirty="0">
                <a:latin typeface="Gill Sans"/>
                <a:cs typeface="Gill Sans"/>
              </a:rPr>
              <a:t>Space Syntax Limited</a:t>
            </a:r>
            <a:endParaRPr lang="en-US" sz="1400" dirty="0">
              <a:solidFill>
                <a:schemeClr val="bg1">
                  <a:lumMod val="50000"/>
                </a:schemeClr>
              </a:solidFill>
              <a:latin typeface="Gill Sans"/>
              <a:cs typeface="Gill Sans"/>
            </a:endParaRPr>
          </a:p>
          <a:p>
            <a:pPr algn="ctr" eaLnBrk="1" hangingPunct="1">
              <a:spcBef>
                <a:spcPct val="20000"/>
              </a:spcBef>
              <a:buFont typeface="Arial" charset="0"/>
              <a:buNone/>
              <a:defRPr/>
            </a:pPr>
            <a:endParaRPr lang="en-US" sz="1400" dirty="0">
              <a:solidFill>
                <a:schemeClr val="bg1">
                  <a:lumMod val="50000"/>
                </a:schemeClr>
              </a:solidFill>
              <a:latin typeface="Gill Sans"/>
              <a:cs typeface="Gill Sans"/>
            </a:endParaRPr>
          </a:p>
          <a:p>
            <a:pPr algn="ctr" eaLnBrk="1" hangingPunct="1">
              <a:spcBef>
                <a:spcPct val="20000"/>
              </a:spcBef>
              <a:buFont typeface="Arial" charset="0"/>
              <a:buNone/>
              <a:defRPr/>
            </a:pPr>
            <a:endParaRPr lang="en-US" sz="1400" dirty="0">
              <a:solidFill>
                <a:schemeClr val="bg1">
                  <a:lumMod val="50000"/>
                </a:schemeClr>
              </a:solidFill>
              <a:latin typeface="Gill Sans"/>
              <a:cs typeface="Gill Sans"/>
            </a:endParaRPr>
          </a:p>
          <a:p>
            <a:pPr marL="390525" lvl="0" indent="-390525" algn="ctr">
              <a:spcBef>
                <a:spcPts val="0"/>
              </a:spcBef>
              <a:spcAft>
                <a:spcPts val="0"/>
              </a:spcAft>
              <a:buClr>
                <a:schemeClr val="lt1"/>
              </a:buClr>
              <a:buSzPct val="25000"/>
            </a:pPr>
            <a:r>
              <a:rPr lang="en-GB" sz="1400" dirty="0">
                <a:solidFill>
                  <a:srgbClr val="808080"/>
                </a:solidFill>
              </a:rPr>
              <a:t>Workshop 3</a:t>
            </a:r>
          </a:p>
          <a:p>
            <a:pPr marL="390525" lvl="0" indent="-390525" algn="ctr">
              <a:spcBef>
                <a:spcPts val="0"/>
              </a:spcBef>
              <a:spcAft>
                <a:spcPts val="0"/>
              </a:spcAft>
              <a:buClr>
                <a:schemeClr val="lt1"/>
              </a:buClr>
              <a:buSzPct val="25000"/>
            </a:pPr>
            <a:r>
              <a:rPr lang="en-GB" sz="1400" dirty="0">
                <a:solidFill>
                  <a:srgbClr val="808080"/>
                </a:solidFill>
              </a:rPr>
              <a:t>Space syntax and analytical design workshops</a:t>
            </a:r>
          </a:p>
          <a:p>
            <a:pPr lvl="0" algn="ctr">
              <a:lnSpc>
                <a:spcPct val="115000"/>
              </a:lnSpc>
              <a:spcBef>
                <a:spcPts val="0"/>
              </a:spcBef>
              <a:spcAft>
                <a:spcPts val="1200"/>
              </a:spcAft>
              <a:buClr>
                <a:schemeClr val="lt1"/>
              </a:buClr>
              <a:buSzPct val="78571"/>
            </a:pPr>
            <a:r>
              <a:rPr lang="en-GB" sz="1400" dirty="0">
                <a:solidFill>
                  <a:srgbClr val="808080"/>
                </a:solidFill>
              </a:rPr>
              <a:t>MSc, </a:t>
            </a:r>
            <a:r>
              <a:rPr lang="en-GB" sz="1400" dirty="0" err="1">
                <a:solidFill>
                  <a:srgbClr val="808080"/>
                </a:solidFill>
              </a:rPr>
              <a:t>MRes</a:t>
            </a:r>
            <a:r>
              <a:rPr lang="en-GB" sz="1400" dirty="0">
                <a:solidFill>
                  <a:srgbClr val="808080"/>
                </a:solidFill>
              </a:rPr>
              <a:t> Space Syntax: Architecture and Cities</a:t>
            </a:r>
          </a:p>
          <a:p>
            <a:pPr marL="390525" lvl="0" indent="-390525">
              <a:spcBef>
                <a:spcPts val="0"/>
              </a:spcBef>
              <a:spcAft>
                <a:spcPts val="0"/>
              </a:spcAft>
              <a:buClr>
                <a:schemeClr val="lt1"/>
              </a:buClr>
              <a:buSzPct val="25000"/>
            </a:pPr>
            <a:r>
              <a:rPr lang="en-GB" sz="1400" dirty="0">
                <a:solidFill>
                  <a:srgbClr val="808080"/>
                </a:solidFill>
              </a:rPr>
              <a:t>UCL</a:t>
            </a:r>
          </a:p>
          <a:p>
            <a:pPr marL="390525" lvl="0" indent="-390525">
              <a:spcBef>
                <a:spcPts val="0"/>
              </a:spcBef>
              <a:spcAft>
                <a:spcPts val="0"/>
              </a:spcAft>
              <a:buClr>
                <a:schemeClr val="lt1"/>
              </a:buClr>
              <a:buSzPct val="25000"/>
            </a:pPr>
            <a:endParaRPr lang="en-GB" sz="1400" dirty="0">
              <a:solidFill>
                <a:srgbClr val="808080"/>
              </a:solidFill>
            </a:endParaRPr>
          </a:p>
          <a:p>
            <a:pPr algn="ctr" eaLnBrk="1" hangingPunct="1">
              <a:spcBef>
                <a:spcPct val="20000"/>
              </a:spcBef>
              <a:buFont typeface="Arial" charset="0"/>
              <a:buNone/>
            </a:pPr>
            <a:endParaRPr lang="en-US" sz="1400" b="1" dirty="0">
              <a:latin typeface="Arial" charset="0"/>
              <a:cs typeface="Arial" charset="0"/>
            </a:endParaRPr>
          </a:p>
        </p:txBody>
      </p:sp>
      <p:pic>
        <p:nvPicPr>
          <p:cNvPr id="7" name="Picture 6" descr="esst_logo_whi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8586" y="653386"/>
            <a:ext cx="812800" cy="812800"/>
          </a:xfrm>
          <a:prstGeom prst="rect">
            <a:avLst/>
          </a:prstGeom>
        </p:spPr>
      </p:pic>
    </p:spTree>
    <p:extLst>
      <p:ext uri="{BB962C8B-B14F-4D97-AF65-F5344CB8AC3E}">
        <p14:creationId xmlns:p14="http://schemas.microsoft.com/office/powerpoint/2010/main" val="2017938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Original tools: SST version 0.1.x</a:t>
            </a:r>
          </a:p>
        </p:txBody>
      </p:sp>
      <p:pic>
        <p:nvPicPr>
          <p:cNvPr id="12" name="Picture 11" descr="sst_explorer_panel.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5168" y="915280"/>
            <a:ext cx="3489099" cy="5400000"/>
          </a:xfrm>
          <a:prstGeom prst="rect">
            <a:avLst/>
          </a:prstGeom>
        </p:spPr>
      </p:pic>
      <p:sp>
        <p:nvSpPr>
          <p:cNvPr id="15" name="Rectangle 14"/>
          <p:cNvSpPr/>
          <p:nvPr/>
        </p:nvSpPr>
        <p:spPr>
          <a:xfrm>
            <a:off x="1440249" y="6439627"/>
            <a:ext cx="1806692" cy="307777"/>
          </a:xfrm>
          <a:prstGeom prst="rect">
            <a:avLst/>
          </a:prstGeom>
        </p:spPr>
        <p:txBody>
          <a:bodyPr wrap="square">
            <a:spAutoFit/>
          </a:bodyPr>
          <a:lstStyle/>
          <a:p>
            <a:r>
              <a:rPr lang="en-GB" sz="1400" dirty="0"/>
              <a:t>Graph Analysis</a:t>
            </a:r>
          </a:p>
        </p:txBody>
      </p:sp>
      <p:sp>
        <p:nvSpPr>
          <p:cNvPr id="16" name="Rectangle 15"/>
          <p:cNvSpPr/>
          <p:nvPr/>
        </p:nvSpPr>
        <p:spPr>
          <a:xfrm>
            <a:off x="6198516" y="6439617"/>
            <a:ext cx="1806692" cy="307777"/>
          </a:xfrm>
          <a:prstGeom prst="rect">
            <a:avLst/>
          </a:prstGeom>
        </p:spPr>
        <p:txBody>
          <a:bodyPr wrap="square">
            <a:spAutoFit/>
          </a:bodyPr>
          <a:lstStyle/>
          <a:p>
            <a:r>
              <a:rPr lang="en-GB" sz="1400" dirty="0"/>
              <a:t>Attribute Explorer</a:t>
            </a:r>
          </a:p>
        </p:txBody>
      </p:sp>
      <p:sp>
        <p:nvSpPr>
          <p:cNvPr id="18" name="Oval 17"/>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19" name="Picture 18" descr="2017-07-02 10.35.56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5141" y="832499"/>
            <a:ext cx="3504169" cy="5644688"/>
          </a:xfrm>
          <a:prstGeom prst="rect">
            <a:avLst/>
          </a:prstGeom>
        </p:spPr>
      </p:pic>
    </p:spTree>
    <p:extLst>
      <p:ext uri="{BB962C8B-B14F-4D97-AF65-F5344CB8AC3E}">
        <p14:creationId xmlns:p14="http://schemas.microsoft.com/office/powerpoint/2010/main" val="1115765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New Set of tools: SST version 0.2.0</a:t>
            </a:r>
          </a:p>
        </p:txBody>
      </p:sp>
      <p:sp>
        <p:nvSpPr>
          <p:cNvPr id="5" name="Rectangle 4"/>
          <p:cNvSpPr/>
          <p:nvPr/>
        </p:nvSpPr>
        <p:spPr>
          <a:xfrm>
            <a:off x="2499192" y="6714742"/>
            <a:ext cx="1806692" cy="307777"/>
          </a:xfrm>
          <a:prstGeom prst="rect">
            <a:avLst/>
          </a:prstGeom>
        </p:spPr>
        <p:txBody>
          <a:bodyPr wrap="square">
            <a:spAutoFit/>
          </a:bodyPr>
          <a:lstStyle/>
          <a:p>
            <a:r>
              <a:rPr lang="en-GB" sz="1400" dirty="0"/>
              <a:t>Catchment Analyser</a:t>
            </a:r>
          </a:p>
        </p:txBody>
      </p:sp>
      <p:sp>
        <p:nvSpPr>
          <p:cNvPr id="7" name="Rectangle 6"/>
          <p:cNvSpPr/>
          <p:nvPr/>
        </p:nvSpPr>
        <p:spPr>
          <a:xfrm>
            <a:off x="6858916" y="4610700"/>
            <a:ext cx="1963352" cy="307777"/>
          </a:xfrm>
          <a:prstGeom prst="rect">
            <a:avLst/>
          </a:prstGeom>
        </p:spPr>
        <p:txBody>
          <a:bodyPr wrap="square">
            <a:spAutoFit/>
          </a:bodyPr>
          <a:lstStyle/>
          <a:p>
            <a:r>
              <a:rPr lang="en-GB" sz="1400" dirty="0"/>
              <a:t>Urban Data Input Tool</a:t>
            </a:r>
          </a:p>
        </p:txBody>
      </p:sp>
      <p:sp>
        <p:nvSpPr>
          <p:cNvPr id="9" name="Rectangle 8"/>
          <p:cNvSpPr/>
          <p:nvPr/>
        </p:nvSpPr>
        <p:spPr>
          <a:xfrm>
            <a:off x="2571851" y="3623660"/>
            <a:ext cx="2096355" cy="307777"/>
          </a:xfrm>
          <a:prstGeom prst="rect">
            <a:avLst/>
          </a:prstGeom>
        </p:spPr>
        <p:txBody>
          <a:bodyPr wrap="square">
            <a:spAutoFit/>
          </a:bodyPr>
          <a:lstStyle/>
          <a:p>
            <a:r>
              <a:rPr lang="en-GB" sz="1400" dirty="0"/>
              <a:t>Road network cleaner</a:t>
            </a:r>
          </a:p>
        </p:txBody>
      </p:sp>
      <p:sp>
        <p:nvSpPr>
          <p:cNvPr id="11" name="Rectangle 10"/>
          <p:cNvSpPr/>
          <p:nvPr/>
        </p:nvSpPr>
        <p:spPr>
          <a:xfrm>
            <a:off x="6983545" y="6690458"/>
            <a:ext cx="1806692" cy="307777"/>
          </a:xfrm>
          <a:prstGeom prst="rect">
            <a:avLst/>
          </a:prstGeom>
        </p:spPr>
        <p:txBody>
          <a:bodyPr wrap="square">
            <a:spAutoFit/>
          </a:bodyPr>
          <a:lstStyle/>
          <a:p>
            <a:r>
              <a:rPr lang="en-GB" sz="1400" dirty="0">
                <a:solidFill>
                  <a:srgbClr val="24292E"/>
                </a:solidFill>
                <a:latin typeface="Arial" panose="020B0604020202020204" pitchFamily="34" charset="0"/>
                <a:cs typeface="Arial" panose="020B0604020202020204" pitchFamily="34" charset="0"/>
              </a:rPr>
              <a:t>Gate Transformer</a:t>
            </a:r>
            <a:endParaRPr lang="en-GB" sz="1400" dirty="0">
              <a:latin typeface="Arial" panose="020B0604020202020204" pitchFamily="34" charset="0"/>
              <a:cs typeface="Arial" panose="020B0604020202020204" pitchFamily="34" charset="0"/>
            </a:endParaRPr>
          </a:p>
        </p:txBody>
      </p:sp>
      <p:pic>
        <p:nvPicPr>
          <p:cNvPr id="14" name="Picture 13"/>
          <p:cNvPicPr>
            <a:picLocks noChangeAspect="1"/>
          </p:cNvPicPr>
          <p:nvPr/>
        </p:nvPicPr>
        <p:blipFill rotWithShape="1">
          <a:blip r:embed="rId2"/>
          <a:srcRect l="14399" t="42110" r="54683" b="28742"/>
          <a:stretch/>
        </p:blipFill>
        <p:spPr>
          <a:xfrm>
            <a:off x="6400800" y="5001189"/>
            <a:ext cx="2928031" cy="1725312"/>
          </a:xfrm>
          <a:prstGeom prst="rect">
            <a:avLst/>
          </a:prstGeom>
          <a:ln>
            <a:noFill/>
          </a:ln>
        </p:spPr>
      </p:pic>
      <p:pic>
        <p:nvPicPr>
          <p:cNvPr id="3" name="Picture 2">
            <a:extLst>
              <a:ext uri="{FF2B5EF4-FFF2-40B4-BE49-F238E27FC236}">
                <a16:creationId xmlns:a16="http://schemas.microsoft.com/office/drawing/2014/main" id="{E1D08EDE-88BE-4B1B-875E-DD051CC07C7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6721200" y="331977"/>
            <a:ext cx="2253467" cy="4240341"/>
          </a:xfrm>
          <a:prstGeom prst="rect">
            <a:avLst/>
          </a:prstGeom>
        </p:spPr>
      </p:pic>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30836" y="4215058"/>
            <a:ext cx="2593120" cy="23916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 name="Picture 3">
            <a:extLst>
              <a:ext uri="{FF2B5EF4-FFF2-40B4-BE49-F238E27FC236}">
                <a16:creationId xmlns:a16="http://schemas.microsoft.com/office/drawing/2014/main" id="{7F4A1FD1-3EE5-4243-A165-B2A34DC0E419}"/>
              </a:ext>
            </a:extLst>
          </p:cNvPr>
          <p:cNvPicPr>
            <a:picLocks noChangeAspect="1"/>
          </p:cNvPicPr>
          <p:nvPr/>
        </p:nvPicPr>
        <p:blipFill>
          <a:blip r:embed="rId6"/>
          <a:stretch>
            <a:fillRect/>
          </a:stretch>
        </p:blipFill>
        <p:spPr>
          <a:xfrm>
            <a:off x="2535850" y="912826"/>
            <a:ext cx="1995646" cy="2673854"/>
          </a:xfrm>
          <a:prstGeom prst="rect">
            <a:avLst/>
          </a:prstGeom>
        </p:spPr>
      </p:pic>
      <p:sp>
        <p:nvSpPr>
          <p:cNvPr id="13" name="Oval 12"/>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388460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Demo Workflow</a:t>
            </a:r>
          </a:p>
        </p:txBody>
      </p:sp>
      <p:cxnSp>
        <p:nvCxnSpPr>
          <p:cNvPr id="15" name="Straight Connector 14"/>
          <p:cNvCxnSpPr>
            <a:stCxn id="5" idx="2"/>
            <a:endCxn id="6" idx="0"/>
          </p:cNvCxnSpPr>
          <p:nvPr/>
        </p:nvCxnSpPr>
        <p:spPr bwMode="auto">
          <a:xfrm>
            <a:off x="6427792" y="1378486"/>
            <a:ext cx="0" cy="418513"/>
          </a:xfrm>
          <a:prstGeom prst="line">
            <a:avLst/>
          </a:prstGeom>
          <a:solidFill>
            <a:schemeClr val="accent1"/>
          </a:solidFill>
          <a:ln w="9525" cap="flat" cmpd="sng" algn="ctr">
            <a:solidFill>
              <a:schemeClr val="tx1"/>
            </a:solidFill>
            <a:prstDash val="solid"/>
            <a:round/>
            <a:headEnd type="none" w="med" len="med"/>
            <a:tailEnd type="arrow" w="med" len="med"/>
          </a:ln>
          <a:effectLst/>
        </p:spPr>
      </p:cxnSp>
      <p:grpSp>
        <p:nvGrpSpPr>
          <p:cNvPr id="22" name="Group 21"/>
          <p:cNvGrpSpPr/>
          <p:nvPr/>
        </p:nvGrpSpPr>
        <p:grpSpPr>
          <a:xfrm>
            <a:off x="3774021" y="2285769"/>
            <a:ext cx="2593975" cy="1066833"/>
            <a:chOff x="2390775" y="1368621"/>
            <a:chExt cx="2593975" cy="1696480"/>
          </a:xfrm>
        </p:grpSpPr>
        <p:cxnSp>
          <p:nvCxnSpPr>
            <p:cNvPr id="17" name="Straight Connector 16"/>
            <p:cNvCxnSpPr/>
            <p:nvPr/>
          </p:nvCxnSpPr>
          <p:spPr bwMode="auto">
            <a:xfrm flipH="1">
              <a:off x="2393950" y="2622894"/>
              <a:ext cx="2590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p:cNvCxnSpPr>
              <a:cxnSpLocks/>
            </p:cNvCxnSpPr>
            <p:nvPr/>
          </p:nvCxnSpPr>
          <p:spPr bwMode="auto">
            <a:xfrm>
              <a:off x="3810000" y="1800110"/>
              <a:ext cx="0" cy="80788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p:cNvCxnSpPr>
              <a:cxnSpLocks/>
            </p:cNvCxnSpPr>
            <p:nvPr/>
          </p:nvCxnSpPr>
          <p:spPr bwMode="auto">
            <a:xfrm>
              <a:off x="4984750" y="2634291"/>
              <a:ext cx="0" cy="430810"/>
            </a:xfrm>
            <a:prstGeom prst="line">
              <a:avLst/>
            </a:prstGeom>
            <a:solidFill>
              <a:schemeClr val="accent1"/>
            </a:solidFill>
            <a:ln w="9525" cap="flat" cmpd="sng" algn="ctr">
              <a:solidFill>
                <a:schemeClr val="tx1"/>
              </a:solidFill>
              <a:prstDash val="solid"/>
              <a:round/>
              <a:headEnd type="none" w="med" len="med"/>
              <a:tailEnd type="arrow" w="med" len="med"/>
            </a:ln>
            <a:effectLst/>
          </p:spPr>
        </p:cxnSp>
        <p:cxnSp>
          <p:nvCxnSpPr>
            <p:cNvPr id="21" name="Straight Connector 20"/>
            <p:cNvCxnSpPr>
              <a:cxnSpLocks/>
            </p:cNvCxnSpPr>
            <p:nvPr/>
          </p:nvCxnSpPr>
          <p:spPr bwMode="auto">
            <a:xfrm>
              <a:off x="2390775" y="2607366"/>
              <a:ext cx="0" cy="406934"/>
            </a:xfrm>
            <a:prstGeom prst="line">
              <a:avLst/>
            </a:prstGeom>
            <a:solidFill>
              <a:schemeClr val="accent1"/>
            </a:solidFill>
            <a:ln w="9525" cap="flat" cmpd="sng" algn="ctr">
              <a:solidFill>
                <a:schemeClr val="tx1"/>
              </a:solidFill>
              <a:prstDash val="solid"/>
              <a:round/>
              <a:headEnd type="none" w="med" len="med"/>
              <a:tailEnd type="arrow" w="med" len="med"/>
            </a:ln>
            <a:effectLst/>
          </p:spPr>
        </p:cxnSp>
        <p:cxnSp>
          <p:nvCxnSpPr>
            <p:cNvPr id="55" name="Straight Connector 54"/>
            <p:cNvCxnSpPr/>
            <p:nvPr/>
          </p:nvCxnSpPr>
          <p:spPr bwMode="auto">
            <a:xfrm flipH="1">
              <a:off x="2393950" y="1815015"/>
              <a:ext cx="2590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7" name="Straight Connector 56"/>
            <p:cNvCxnSpPr>
              <a:cxnSpLocks/>
            </p:cNvCxnSpPr>
            <p:nvPr/>
          </p:nvCxnSpPr>
          <p:spPr bwMode="auto">
            <a:xfrm>
              <a:off x="4984750" y="1368621"/>
              <a:ext cx="0" cy="43080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8" name="Straight Connector 57"/>
            <p:cNvCxnSpPr>
              <a:cxnSpLocks/>
            </p:cNvCxnSpPr>
            <p:nvPr/>
          </p:nvCxnSpPr>
          <p:spPr bwMode="auto">
            <a:xfrm>
              <a:off x="2390775" y="1435939"/>
              <a:ext cx="0" cy="406934"/>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23" name="Group 22"/>
          <p:cNvGrpSpPr/>
          <p:nvPr/>
        </p:nvGrpSpPr>
        <p:grpSpPr>
          <a:xfrm rot="10800000">
            <a:off x="3774021" y="3686942"/>
            <a:ext cx="2593975" cy="795831"/>
            <a:chOff x="2390775" y="2351888"/>
            <a:chExt cx="2593975" cy="795831"/>
          </a:xfrm>
        </p:grpSpPr>
        <p:cxnSp>
          <p:nvCxnSpPr>
            <p:cNvPr id="24" name="Straight Connector 23"/>
            <p:cNvCxnSpPr/>
            <p:nvPr/>
          </p:nvCxnSpPr>
          <p:spPr bwMode="auto">
            <a:xfrm flipH="1">
              <a:off x="2393950" y="2784475"/>
              <a:ext cx="2590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5" name="Straight Connector 24"/>
            <p:cNvCxnSpPr>
              <a:cxnSpLocks/>
              <a:stCxn id="9" idx="0"/>
            </p:cNvCxnSpPr>
            <p:nvPr/>
          </p:nvCxnSpPr>
          <p:spPr bwMode="auto">
            <a:xfrm rot="10800000" flipV="1">
              <a:off x="3567112" y="2351888"/>
              <a:ext cx="0" cy="224264"/>
            </a:xfrm>
            <a:prstGeom prst="line">
              <a:avLst/>
            </a:prstGeom>
            <a:solidFill>
              <a:schemeClr val="accent1"/>
            </a:solidFill>
            <a:ln w="9525" cap="flat" cmpd="sng" algn="ctr">
              <a:solidFill>
                <a:schemeClr val="tx1"/>
              </a:solidFill>
              <a:prstDash val="solid"/>
              <a:round/>
              <a:headEnd type="arrow" w="med" len="med"/>
              <a:tailEnd type="none" w="med" len="med"/>
            </a:ln>
            <a:effectLst/>
          </p:spPr>
        </p:cxnSp>
        <p:cxnSp>
          <p:nvCxnSpPr>
            <p:cNvPr id="26" name="Straight Connector 25"/>
            <p:cNvCxnSpPr>
              <a:cxnSpLocks/>
            </p:cNvCxnSpPr>
            <p:nvPr/>
          </p:nvCxnSpPr>
          <p:spPr bwMode="auto">
            <a:xfrm rot="10800000" flipV="1">
              <a:off x="4984750" y="2781300"/>
              <a:ext cx="0" cy="3664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7" name="Straight Connector 26"/>
            <p:cNvCxnSpPr>
              <a:cxnSpLocks/>
            </p:cNvCxnSpPr>
            <p:nvPr/>
          </p:nvCxnSpPr>
          <p:spPr bwMode="auto">
            <a:xfrm rot="10800000" flipV="1">
              <a:off x="2390775" y="2781300"/>
              <a:ext cx="0" cy="315619"/>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28" name="Group 27"/>
          <p:cNvGrpSpPr/>
          <p:nvPr/>
        </p:nvGrpSpPr>
        <p:grpSpPr>
          <a:xfrm>
            <a:off x="3770846" y="4689180"/>
            <a:ext cx="2593975" cy="500561"/>
            <a:chOff x="2390775" y="2516997"/>
            <a:chExt cx="2593975" cy="500561"/>
          </a:xfrm>
        </p:grpSpPr>
        <p:cxnSp>
          <p:nvCxnSpPr>
            <p:cNvPr id="29" name="Straight Connector 28"/>
            <p:cNvCxnSpPr/>
            <p:nvPr/>
          </p:nvCxnSpPr>
          <p:spPr bwMode="auto">
            <a:xfrm flipH="1">
              <a:off x="2393950" y="2784475"/>
              <a:ext cx="2590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0" name="Straight Connector 29"/>
            <p:cNvCxnSpPr>
              <a:cxnSpLocks/>
            </p:cNvCxnSpPr>
            <p:nvPr/>
          </p:nvCxnSpPr>
          <p:spPr bwMode="auto">
            <a:xfrm>
              <a:off x="3810000" y="2516997"/>
              <a:ext cx="0" cy="26430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1" name="Straight Connector 30"/>
            <p:cNvCxnSpPr>
              <a:cxnSpLocks/>
            </p:cNvCxnSpPr>
            <p:nvPr/>
          </p:nvCxnSpPr>
          <p:spPr bwMode="auto">
            <a:xfrm>
              <a:off x="4984750" y="2781300"/>
              <a:ext cx="0" cy="236258"/>
            </a:xfrm>
            <a:prstGeom prst="line">
              <a:avLst/>
            </a:prstGeom>
            <a:solidFill>
              <a:schemeClr val="accent1"/>
            </a:solidFill>
            <a:ln w="9525" cap="flat" cmpd="sng" algn="ctr">
              <a:solidFill>
                <a:schemeClr val="tx1"/>
              </a:solidFill>
              <a:prstDash val="solid"/>
              <a:round/>
              <a:headEnd type="none" w="med" len="med"/>
              <a:tailEnd type="arrow" w="med" len="med"/>
            </a:ln>
            <a:effectLst/>
          </p:spPr>
        </p:cxnSp>
        <p:cxnSp>
          <p:nvCxnSpPr>
            <p:cNvPr id="32" name="Straight Connector 31"/>
            <p:cNvCxnSpPr>
              <a:cxnSpLocks/>
            </p:cNvCxnSpPr>
            <p:nvPr/>
          </p:nvCxnSpPr>
          <p:spPr bwMode="auto">
            <a:xfrm>
              <a:off x="2390775" y="2781300"/>
              <a:ext cx="0" cy="236258"/>
            </a:xfrm>
            <a:prstGeom prst="line">
              <a:avLst/>
            </a:prstGeom>
            <a:solidFill>
              <a:schemeClr val="accent1"/>
            </a:solidFill>
            <a:ln w="9525" cap="flat" cmpd="sng" algn="ctr">
              <a:solidFill>
                <a:schemeClr val="tx1"/>
              </a:solidFill>
              <a:prstDash val="solid"/>
              <a:round/>
              <a:headEnd type="none" w="med" len="med"/>
              <a:tailEnd type="arrow" w="med" len="med"/>
            </a:ln>
            <a:effectLst/>
          </p:spPr>
        </p:cxnSp>
      </p:grpSp>
      <p:grpSp>
        <p:nvGrpSpPr>
          <p:cNvPr id="33" name="Group 32"/>
          <p:cNvGrpSpPr/>
          <p:nvPr/>
        </p:nvGrpSpPr>
        <p:grpSpPr>
          <a:xfrm rot="10800000">
            <a:off x="3804712" y="5633574"/>
            <a:ext cx="2593975" cy="584134"/>
            <a:chOff x="2390775" y="2490394"/>
            <a:chExt cx="2593975" cy="584134"/>
          </a:xfrm>
        </p:grpSpPr>
        <p:cxnSp>
          <p:nvCxnSpPr>
            <p:cNvPr id="34" name="Straight Connector 33"/>
            <p:cNvCxnSpPr/>
            <p:nvPr/>
          </p:nvCxnSpPr>
          <p:spPr bwMode="auto">
            <a:xfrm flipH="1">
              <a:off x="2393950" y="2784475"/>
              <a:ext cx="2590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5" name="Straight Connector 34"/>
            <p:cNvCxnSpPr>
              <a:cxnSpLocks/>
            </p:cNvCxnSpPr>
            <p:nvPr/>
          </p:nvCxnSpPr>
          <p:spPr bwMode="auto">
            <a:xfrm rot="10800000" flipV="1">
              <a:off x="3640136" y="2490394"/>
              <a:ext cx="0" cy="282990"/>
            </a:xfrm>
            <a:prstGeom prst="line">
              <a:avLst/>
            </a:prstGeom>
            <a:solidFill>
              <a:schemeClr val="accent1"/>
            </a:solidFill>
            <a:ln w="9525" cap="flat" cmpd="sng" algn="ctr">
              <a:solidFill>
                <a:schemeClr val="tx1"/>
              </a:solidFill>
              <a:prstDash val="solid"/>
              <a:round/>
              <a:headEnd type="arrow" w="med" len="med"/>
              <a:tailEnd type="none" w="med" len="med"/>
            </a:ln>
            <a:effectLst/>
          </p:spPr>
        </p:cxnSp>
        <p:cxnSp>
          <p:nvCxnSpPr>
            <p:cNvPr id="36" name="Straight Connector 35"/>
            <p:cNvCxnSpPr>
              <a:cxnSpLocks/>
            </p:cNvCxnSpPr>
            <p:nvPr/>
          </p:nvCxnSpPr>
          <p:spPr bwMode="auto">
            <a:xfrm rot="10800000" flipV="1">
              <a:off x="4984750" y="2781300"/>
              <a:ext cx="0" cy="27241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7" name="Straight Connector 36"/>
            <p:cNvCxnSpPr>
              <a:cxnSpLocks/>
            </p:cNvCxnSpPr>
            <p:nvPr/>
          </p:nvCxnSpPr>
          <p:spPr bwMode="auto">
            <a:xfrm rot="10800000" flipV="1">
              <a:off x="2390775" y="2781300"/>
              <a:ext cx="0" cy="293228"/>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5" name="Rectangle 4"/>
          <p:cNvSpPr/>
          <p:nvPr/>
        </p:nvSpPr>
        <p:spPr bwMode="auto">
          <a:xfrm>
            <a:off x="5418142" y="874486"/>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bg2">
                    <a:lumMod val="75000"/>
                  </a:schemeClr>
                </a:solidFill>
                <a:effectLst/>
                <a:latin typeface="Arial" charset="0"/>
                <a:cs typeface="Arial" charset="0"/>
              </a:rPr>
              <a:t>RCL</a:t>
            </a:r>
            <a:r>
              <a:rPr kumimoji="0" lang="en-GB" sz="1200" b="0" i="0" u="none" strike="noStrike" cap="none" normalizeH="0" dirty="0">
                <a:ln>
                  <a:noFill/>
                </a:ln>
                <a:solidFill>
                  <a:schemeClr val="bg2">
                    <a:lumMod val="75000"/>
                  </a:schemeClr>
                </a:solidFill>
                <a:effectLst/>
                <a:latin typeface="Arial" charset="0"/>
                <a:cs typeface="Arial" charset="0"/>
              </a:rPr>
              <a:t> Topology Cleaning</a:t>
            </a:r>
            <a:endParaRPr kumimoji="0" lang="en-GB" sz="1200" b="0" i="0" u="none" strike="noStrike" cap="none" normalizeH="0" baseline="0" dirty="0">
              <a:ln>
                <a:noFill/>
              </a:ln>
              <a:solidFill>
                <a:schemeClr val="bg2">
                  <a:lumMod val="75000"/>
                </a:schemeClr>
              </a:solidFill>
              <a:effectLst/>
              <a:latin typeface="Arial" charset="0"/>
              <a:cs typeface="Arial" charset="0"/>
            </a:endParaRPr>
          </a:p>
        </p:txBody>
      </p:sp>
      <p:sp>
        <p:nvSpPr>
          <p:cNvPr id="6" name="Rectangle 5"/>
          <p:cNvSpPr/>
          <p:nvPr/>
        </p:nvSpPr>
        <p:spPr bwMode="auto">
          <a:xfrm>
            <a:off x="5418142" y="1796999"/>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bg2">
                    <a:lumMod val="75000"/>
                  </a:schemeClr>
                </a:solidFill>
                <a:effectLst/>
                <a:latin typeface="Arial" charset="0"/>
                <a:cs typeface="Arial" charset="0"/>
              </a:rPr>
              <a:t>Processing algorithm: simplify geometries</a:t>
            </a:r>
          </a:p>
        </p:txBody>
      </p:sp>
      <p:sp>
        <p:nvSpPr>
          <p:cNvPr id="7" name="Rectangle 6"/>
          <p:cNvSpPr/>
          <p:nvPr/>
        </p:nvSpPr>
        <p:spPr bwMode="auto">
          <a:xfrm>
            <a:off x="2945297" y="3340105"/>
            <a:ext cx="2019300" cy="504000"/>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1042988"/>
            <a:r>
              <a:rPr lang="en-GB" sz="1200" b="1" dirty="0">
                <a:solidFill>
                  <a:schemeClr val="bg1"/>
                </a:solidFill>
              </a:rPr>
              <a:t>Space Syntax Analysis</a:t>
            </a:r>
          </a:p>
        </p:txBody>
      </p:sp>
      <p:sp>
        <p:nvSpPr>
          <p:cNvPr id="8" name="Rectangle 7"/>
          <p:cNvSpPr/>
          <p:nvPr/>
        </p:nvSpPr>
        <p:spPr bwMode="auto">
          <a:xfrm>
            <a:off x="5418721" y="3340105"/>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bg2">
                    <a:lumMod val="75000"/>
                  </a:schemeClr>
                </a:solidFill>
                <a:effectLst/>
                <a:latin typeface="Arial" charset="0"/>
                <a:cs typeface="Arial" charset="0"/>
              </a:rPr>
              <a:t>Catchment Analyser</a:t>
            </a:r>
          </a:p>
        </p:txBody>
      </p:sp>
      <p:sp>
        <p:nvSpPr>
          <p:cNvPr id="9" name="Rectangle 8"/>
          <p:cNvSpPr/>
          <p:nvPr/>
        </p:nvSpPr>
        <p:spPr bwMode="auto">
          <a:xfrm>
            <a:off x="4182009" y="4262618"/>
            <a:ext cx="2019300" cy="504000"/>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1042988"/>
            <a:r>
              <a:rPr lang="en-GB" sz="1200" b="1" dirty="0">
                <a:solidFill>
                  <a:schemeClr val="bg1"/>
                </a:solidFill>
              </a:rPr>
              <a:t>Visualisation</a:t>
            </a:r>
          </a:p>
        </p:txBody>
      </p:sp>
      <p:grpSp>
        <p:nvGrpSpPr>
          <p:cNvPr id="3" name="Group 2"/>
          <p:cNvGrpSpPr/>
          <p:nvPr/>
        </p:nvGrpSpPr>
        <p:grpSpPr>
          <a:xfrm>
            <a:off x="2795061" y="5185131"/>
            <a:ext cx="4681123" cy="504000"/>
            <a:chOff x="1281926" y="4996507"/>
            <a:chExt cx="4681123" cy="504000"/>
          </a:xfrm>
        </p:grpSpPr>
        <p:sp>
          <p:nvSpPr>
            <p:cNvPr id="10" name="Rectangle 9"/>
            <p:cNvSpPr/>
            <p:nvPr/>
          </p:nvSpPr>
          <p:spPr bwMode="auto">
            <a:xfrm>
              <a:off x="3943749" y="4996507"/>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en-GB" sz="1200" dirty="0">
                  <a:solidFill>
                    <a:schemeClr val="bg2">
                      <a:lumMod val="75000"/>
                    </a:schemeClr>
                  </a:solidFill>
                </a:rPr>
                <a:t>Gate Transformer/movement correlation</a:t>
              </a:r>
              <a:endParaRPr kumimoji="0" lang="en-GB" sz="1200" b="0" i="0" u="none" strike="noStrike" cap="none" normalizeH="0" baseline="0" dirty="0">
                <a:ln>
                  <a:noFill/>
                </a:ln>
                <a:solidFill>
                  <a:schemeClr val="bg2">
                    <a:lumMod val="75000"/>
                  </a:schemeClr>
                </a:solidFill>
                <a:effectLst/>
              </a:endParaRPr>
            </a:p>
          </p:txBody>
        </p:sp>
        <p:sp>
          <p:nvSpPr>
            <p:cNvPr id="11" name="Rectangle 10"/>
            <p:cNvSpPr/>
            <p:nvPr/>
          </p:nvSpPr>
          <p:spPr bwMode="auto">
            <a:xfrm>
              <a:off x="1281926" y="4996507"/>
              <a:ext cx="2019300" cy="504000"/>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en-GB" sz="1200" b="1" dirty="0">
                  <a:solidFill>
                    <a:schemeClr val="bg1"/>
                  </a:solidFill>
                </a:rPr>
                <a:t>Urban data input</a:t>
              </a:r>
              <a:endParaRPr kumimoji="0" lang="en-GB" sz="1200" b="1" i="0" u="none" strike="noStrike" cap="none" normalizeH="0" baseline="0" dirty="0">
                <a:ln>
                  <a:noFill/>
                </a:ln>
                <a:solidFill>
                  <a:schemeClr val="bg1"/>
                </a:solidFill>
                <a:effectLst/>
              </a:endParaRPr>
            </a:p>
          </p:txBody>
        </p:sp>
      </p:grpSp>
      <p:sp>
        <p:nvSpPr>
          <p:cNvPr id="14" name="Rectangle 13"/>
          <p:cNvSpPr/>
          <p:nvPr/>
        </p:nvSpPr>
        <p:spPr bwMode="auto">
          <a:xfrm>
            <a:off x="4131209" y="6209236"/>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bg2">
                    <a:lumMod val="75000"/>
                  </a:schemeClr>
                </a:solidFill>
                <a:effectLst/>
                <a:latin typeface="Arial" charset="0"/>
                <a:cs typeface="Arial" charset="0"/>
              </a:rPr>
              <a:t>Integrated Urban Model</a:t>
            </a:r>
          </a:p>
        </p:txBody>
      </p:sp>
      <p:cxnSp>
        <p:nvCxnSpPr>
          <p:cNvPr id="52" name="Straight Connector 51"/>
          <p:cNvCxnSpPr>
            <a:stCxn id="53" idx="2"/>
            <a:endCxn id="54" idx="0"/>
          </p:cNvCxnSpPr>
          <p:nvPr/>
        </p:nvCxnSpPr>
        <p:spPr bwMode="auto">
          <a:xfrm>
            <a:off x="3955525" y="1378486"/>
            <a:ext cx="0" cy="418513"/>
          </a:xfrm>
          <a:prstGeom prst="line">
            <a:avLst/>
          </a:prstGeom>
          <a:solidFill>
            <a:schemeClr val="accent1"/>
          </a:solidFill>
          <a:ln w="9525" cap="flat" cmpd="sng" algn="ctr">
            <a:solidFill>
              <a:schemeClr val="tx1"/>
            </a:solidFill>
            <a:prstDash val="solid"/>
            <a:round/>
            <a:headEnd type="arrow" w="med" len="med"/>
            <a:tailEnd type="arrow" w="med" len="med"/>
          </a:ln>
          <a:effectLst/>
        </p:spPr>
      </p:cxnSp>
      <p:sp>
        <p:nvSpPr>
          <p:cNvPr id="53" name="Rectangle 52"/>
          <p:cNvSpPr/>
          <p:nvPr/>
        </p:nvSpPr>
        <p:spPr bwMode="auto">
          <a:xfrm>
            <a:off x="2945875" y="874486"/>
            <a:ext cx="2019300" cy="504000"/>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1042988"/>
            <a:r>
              <a:rPr lang="en-GB" sz="1200" b="1" dirty="0">
                <a:solidFill>
                  <a:schemeClr val="bg1"/>
                </a:solidFill>
              </a:rPr>
              <a:t>Axial Map Verification</a:t>
            </a:r>
          </a:p>
        </p:txBody>
      </p:sp>
      <p:sp>
        <p:nvSpPr>
          <p:cNvPr id="54" name="Rectangle 53"/>
          <p:cNvSpPr/>
          <p:nvPr/>
        </p:nvSpPr>
        <p:spPr bwMode="auto">
          <a:xfrm>
            <a:off x="2945875" y="1796999"/>
            <a:ext cx="2019300" cy="504000"/>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1042988"/>
            <a:r>
              <a:rPr lang="en-GB" sz="1200" b="1" dirty="0">
                <a:solidFill>
                  <a:schemeClr val="bg1"/>
                </a:solidFill>
              </a:rPr>
              <a:t>Unlinks Verification</a:t>
            </a:r>
          </a:p>
        </p:txBody>
      </p:sp>
      <p:cxnSp>
        <p:nvCxnSpPr>
          <p:cNvPr id="59" name="Straight Connector 58"/>
          <p:cNvCxnSpPr>
            <a:cxnSpLocks/>
            <a:endCxn id="9" idx="0"/>
          </p:cNvCxnSpPr>
          <p:nvPr/>
        </p:nvCxnSpPr>
        <p:spPr bwMode="auto">
          <a:xfrm>
            <a:off x="5191659" y="4063716"/>
            <a:ext cx="0" cy="198902"/>
          </a:xfrm>
          <a:prstGeom prst="line">
            <a:avLst/>
          </a:prstGeom>
          <a:solidFill>
            <a:schemeClr val="accent1"/>
          </a:solidFill>
          <a:ln w="9525" cap="flat" cmpd="sng" algn="ctr">
            <a:solidFill>
              <a:schemeClr val="tx1"/>
            </a:solidFill>
            <a:prstDash val="solid"/>
            <a:round/>
            <a:headEnd type="none" w="med" len="med"/>
            <a:tailEnd type="arrow" w="med" len="med"/>
          </a:ln>
          <a:effectLst/>
        </p:spPr>
      </p:cxnSp>
      <p:sp>
        <p:nvSpPr>
          <p:cNvPr id="67" name="Oval 66"/>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054526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 r="61" b="4334"/>
          <a:stretch/>
        </p:blipFill>
        <p:spPr>
          <a:xfrm>
            <a:off x="729570" y="709613"/>
            <a:ext cx="9561059" cy="5720216"/>
          </a:xfrm>
          <a:prstGeom prst="rect">
            <a:avLst/>
          </a:prstGeom>
        </p:spPr>
      </p:pic>
      <p:sp>
        <p:nvSpPr>
          <p:cNvPr id="6" name="TextBox 5"/>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SST Installation</a:t>
            </a:r>
          </a:p>
        </p:txBody>
      </p:sp>
      <p:pic>
        <p:nvPicPr>
          <p:cNvPr id="5" name="Picture 4" descr="2017-07-02 10.25.08 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43434" y="1362942"/>
            <a:ext cx="7761013" cy="4737901"/>
          </a:xfrm>
          <a:prstGeom prst="rect">
            <a:avLst/>
          </a:prstGeom>
        </p:spPr>
      </p:pic>
      <p:sp>
        <p:nvSpPr>
          <p:cNvPr id="8" name="Oval 7"/>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088728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SST Installation</a:t>
            </a:r>
          </a:p>
        </p:txBody>
      </p:sp>
      <p:pic>
        <p:nvPicPr>
          <p:cNvPr id="7" name="Picture 6" descr="Screen Shot 2017-07-02 at 10.54.47.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8933" y="702733"/>
            <a:ext cx="9541933" cy="5963708"/>
          </a:xfrm>
          <a:prstGeom prst="rect">
            <a:avLst/>
          </a:prstGeom>
        </p:spPr>
      </p:pic>
      <p:sp>
        <p:nvSpPr>
          <p:cNvPr id="11" name="Oval 10"/>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
        <p:nvSpPr>
          <p:cNvPr id="12" name="Rectangle 11"/>
          <p:cNvSpPr/>
          <p:nvPr/>
        </p:nvSpPr>
        <p:spPr bwMode="auto">
          <a:xfrm>
            <a:off x="6282267" y="2167618"/>
            <a:ext cx="1727200" cy="1710387"/>
          </a:xfrm>
          <a:prstGeom prst="rect">
            <a:avLst/>
          </a:prstGeom>
          <a:noFill/>
          <a:ln w="19050" cap="flat" cmpd="sng" algn="ctr">
            <a:solidFill>
              <a:srgbClr val="0072D6"/>
            </a:solidFill>
            <a:prstDash val="solid"/>
            <a:round/>
            <a:headEnd type="none" w="med" len="med"/>
            <a:tailEnd type="triangle"/>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
        <p:nvSpPr>
          <p:cNvPr id="13" name="Rectangle 12"/>
          <p:cNvSpPr/>
          <p:nvPr/>
        </p:nvSpPr>
        <p:spPr bwMode="auto">
          <a:xfrm>
            <a:off x="7806268" y="999138"/>
            <a:ext cx="1473199" cy="287886"/>
          </a:xfrm>
          <a:prstGeom prst="rect">
            <a:avLst/>
          </a:prstGeom>
          <a:noFill/>
          <a:ln w="19050" cap="flat" cmpd="sng" algn="ctr">
            <a:solidFill>
              <a:srgbClr val="0072D6"/>
            </a:solidFill>
            <a:prstDash val="solid"/>
            <a:round/>
            <a:headEnd type="none" w="med" len="med"/>
            <a:tailEnd type="triangle"/>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286251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2982868"/>
          </a:xfrm>
          <a:prstGeom prst="rect">
            <a:avLst/>
          </a:prstGeom>
          <a:noFill/>
        </p:spPr>
        <p:txBody>
          <a:bodyPr wrap="square" rtlCol="0">
            <a:spAutoFit/>
          </a:bodyPr>
          <a:lstStyle/>
          <a:p>
            <a:pPr>
              <a:lnSpc>
                <a:spcPct val="150000"/>
              </a:lnSpc>
            </a:pPr>
            <a:r>
              <a:rPr lang="en-GB" sz="1400" b="1" dirty="0">
                <a:latin typeface="Gill Sans"/>
                <a:cs typeface="Gill Sans"/>
              </a:rPr>
              <a:t>Preparing and analysing axial models</a:t>
            </a:r>
          </a:p>
          <a:p>
            <a:pPr>
              <a:lnSpc>
                <a:spcPct val="150000"/>
              </a:lnSpc>
            </a:pPr>
            <a:endParaRPr lang="en-GB" sz="1400" dirty="0">
              <a:latin typeface="Gill Sans"/>
              <a:cs typeface="Gill Sans"/>
            </a:endParaRPr>
          </a:p>
          <a:p>
            <a:pPr marL="285750" indent="-285750">
              <a:lnSpc>
                <a:spcPct val="150000"/>
              </a:lnSpc>
              <a:buFont typeface="Arial"/>
              <a:buChar char="•"/>
            </a:pPr>
            <a:r>
              <a:rPr lang="en-GB" sz="1400" dirty="0">
                <a:latin typeface="Gill Sans"/>
                <a:cs typeface="Gill Sans"/>
              </a:rPr>
              <a:t>Model preparation: making axial and unlinks maps</a:t>
            </a:r>
          </a:p>
          <a:p>
            <a:pPr marL="285750" indent="-285750">
              <a:lnSpc>
                <a:spcPct val="150000"/>
              </a:lnSpc>
              <a:buFont typeface="Arial"/>
              <a:buChar char="•"/>
            </a:pPr>
            <a:endParaRPr lang="en-GB" sz="1400" dirty="0">
              <a:latin typeface="Gill Sans"/>
              <a:cs typeface="Gill Sans"/>
            </a:endParaRPr>
          </a:p>
          <a:p>
            <a:pPr marL="285750" indent="-285750">
              <a:lnSpc>
                <a:spcPct val="150000"/>
              </a:lnSpc>
              <a:buFont typeface="Arial"/>
              <a:buChar char="•"/>
            </a:pPr>
            <a:r>
              <a:rPr lang="en-GB" sz="1400" dirty="0">
                <a:latin typeface="Gill Sans"/>
                <a:cs typeface="Gill Sans"/>
              </a:rPr>
              <a:t>Model verification:  verifying the axial and unlinks maps</a:t>
            </a:r>
          </a:p>
          <a:p>
            <a:pPr>
              <a:lnSpc>
                <a:spcPct val="150000"/>
              </a:lnSpc>
            </a:pPr>
            <a:endParaRPr lang="en-GB" sz="1400" dirty="0">
              <a:latin typeface="Gill Sans"/>
              <a:cs typeface="Gill Sans"/>
            </a:endParaRPr>
          </a:p>
          <a:p>
            <a:pPr marL="285750" indent="-285750">
              <a:lnSpc>
                <a:spcPct val="150000"/>
              </a:lnSpc>
              <a:buFont typeface="Arial"/>
              <a:buChar char="•"/>
            </a:pPr>
            <a:r>
              <a:rPr lang="en-GB" sz="1400" dirty="0">
                <a:latin typeface="Gill Sans"/>
                <a:cs typeface="Gill Sans"/>
              </a:rPr>
              <a:t>Model analysis: Axial and segment analysis of the axial model</a:t>
            </a:r>
          </a:p>
          <a:p>
            <a:pPr>
              <a:lnSpc>
                <a:spcPct val="150000"/>
              </a:lnSpc>
            </a:pPr>
            <a:endParaRPr lang="en-GB" sz="1400" dirty="0">
              <a:latin typeface="Gill Sans"/>
              <a:cs typeface="Gill Sans"/>
            </a:endParaRPr>
          </a:p>
          <a:p>
            <a:pPr marL="285750" indent="-285750">
              <a:lnSpc>
                <a:spcPct val="150000"/>
              </a:lnSpc>
              <a:buFont typeface="Arial"/>
              <a:buChar char="•"/>
            </a:pPr>
            <a:r>
              <a:rPr lang="en-GB" sz="1400" dirty="0">
                <a:latin typeface="Gill Sans"/>
                <a:cs typeface="Gill Sans"/>
              </a:rPr>
              <a:t>Visualising the results</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Task 1</a:t>
            </a: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468257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Drawing an axial map (use a projected CRS!)</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Model preparation: making axial and unlinks maps</a:t>
            </a: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2" name="Picture 1"/>
          <p:cNvPicPr>
            <a:picLocks noChangeAspect="1"/>
          </p:cNvPicPr>
          <p:nvPr/>
        </p:nvPicPr>
        <p:blipFill>
          <a:blip r:embed="rId2"/>
          <a:stretch>
            <a:fillRect/>
          </a:stretch>
        </p:blipFill>
        <p:spPr>
          <a:xfrm>
            <a:off x="1397092" y="1243821"/>
            <a:ext cx="7899216" cy="5496920"/>
          </a:xfrm>
          <a:prstGeom prst="rect">
            <a:avLst/>
          </a:prstGeom>
        </p:spPr>
      </p:pic>
    </p:spTree>
    <p:extLst>
      <p:ext uri="{BB962C8B-B14F-4D97-AF65-F5344CB8AC3E}">
        <p14:creationId xmlns:p14="http://schemas.microsoft.com/office/powerpoint/2010/main" val="1679598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Drawing an unlinks map</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Model preparation: making axial and unlinks maps</a:t>
            </a: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2" name="Picture 1"/>
          <p:cNvPicPr>
            <a:picLocks noChangeAspect="1"/>
          </p:cNvPicPr>
          <p:nvPr/>
        </p:nvPicPr>
        <p:blipFill>
          <a:blip r:embed="rId2"/>
          <a:stretch>
            <a:fillRect/>
          </a:stretch>
        </p:blipFill>
        <p:spPr>
          <a:xfrm>
            <a:off x="1397092" y="1243821"/>
            <a:ext cx="7899216" cy="5496920"/>
          </a:xfrm>
          <a:prstGeom prst="rect">
            <a:avLst/>
          </a:prstGeom>
        </p:spPr>
      </p:pic>
    </p:spTree>
    <p:extLst>
      <p:ext uri="{BB962C8B-B14F-4D97-AF65-F5344CB8AC3E}">
        <p14:creationId xmlns:p14="http://schemas.microsoft.com/office/powerpoint/2010/main" val="1111341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Load the layers in the Graph Analysis Tool</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Model verification:  verifying the axial and unlinks maps</a:t>
            </a: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2" name="Picture 1" descr="2017-07-02 10.35.5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6263" y="1157030"/>
            <a:ext cx="3816000" cy="6147001"/>
          </a:xfrm>
          <a:prstGeom prst="rect">
            <a:avLst/>
          </a:prstGeom>
        </p:spPr>
      </p:pic>
      <p:pic>
        <p:nvPicPr>
          <p:cNvPr id="10" name="Picture 9" descr="2017-07-02 10.36.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7540" y="1157030"/>
            <a:ext cx="3799238" cy="6120000"/>
          </a:xfrm>
          <a:prstGeom prst="rect">
            <a:avLst/>
          </a:prstGeom>
        </p:spPr>
      </p:pic>
    </p:spTree>
    <p:extLst>
      <p:ext uri="{BB962C8B-B14F-4D97-AF65-F5344CB8AC3E}">
        <p14:creationId xmlns:p14="http://schemas.microsoft.com/office/powerpoint/2010/main" val="4249664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Verification is done on the two layers combined</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Model verification:  verifying the axial and unlinks maps</a:t>
            </a: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7" name="Picture 6" descr="figure 8a_sst_map_verification_problems_filter.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01955" y="1277006"/>
            <a:ext cx="9144000" cy="5715000"/>
          </a:xfrm>
          <a:prstGeom prst="rect">
            <a:avLst/>
          </a:prstGeom>
        </p:spPr>
      </p:pic>
    </p:spTree>
    <p:extLst>
      <p:ext uri="{BB962C8B-B14F-4D97-AF65-F5344CB8AC3E}">
        <p14:creationId xmlns:p14="http://schemas.microsoft.com/office/powerpoint/2010/main" val="2789050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a:solidFill>
                  <a:srgbClr val="FF6600"/>
                </a:solidFill>
                <a:latin typeface="Gill Sans"/>
                <a:cs typeface="Gill Sans"/>
              </a:rPr>
              <a:t>Introduction</a:t>
            </a:r>
            <a:endParaRPr lang="en-US" dirty="0">
              <a:solidFill>
                <a:srgbClr val="FF6600"/>
              </a:solidFill>
              <a:latin typeface="Gill Sans"/>
              <a:cs typeface="Gill Sans"/>
            </a:endParaRPr>
          </a:p>
        </p:txBody>
      </p:sp>
      <p:sp>
        <p:nvSpPr>
          <p:cNvPr id="5" name="TextBox 4"/>
          <p:cNvSpPr txBox="1"/>
          <p:nvPr/>
        </p:nvSpPr>
        <p:spPr>
          <a:xfrm>
            <a:off x="5345114" y="709613"/>
            <a:ext cx="5280904" cy="5891354"/>
          </a:xfrm>
          <a:prstGeom prst="rect">
            <a:avLst/>
          </a:prstGeom>
          <a:noFill/>
        </p:spPr>
        <p:txBody>
          <a:bodyPr wrap="square" rtlCol="0">
            <a:spAutoFit/>
          </a:bodyPr>
          <a:lstStyle/>
          <a:p>
            <a:pPr>
              <a:lnSpc>
                <a:spcPct val="150000"/>
              </a:lnSpc>
            </a:pPr>
            <a:r>
              <a:rPr lang="en-GB" sz="1400" b="1" dirty="0">
                <a:latin typeface="Gill Sans"/>
                <a:cs typeface="Gill Sans"/>
              </a:rPr>
              <a:t>Who we are</a:t>
            </a:r>
          </a:p>
          <a:p>
            <a:pPr>
              <a:lnSpc>
                <a:spcPct val="150000"/>
              </a:lnSpc>
            </a:pPr>
            <a:endParaRPr lang="en-GB" sz="1400" dirty="0">
              <a:latin typeface="Gill Sans"/>
              <a:cs typeface="Gill Sans"/>
            </a:endParaRPr>
          </a:p>
          <a:p>
            <a:pPr>
              <a:lnSpc>
                <a:spcPct val="150000"/>
              </a:lnSpc>
            </a:pPr>
            <a:endParaRPr lang="en-GB" sz="1400" dirty="0">
              <a:latin typeface="Gill Sans"/>
              <a:cs typeface="Gill Sans"/>
            </a:endParaRPr>
          </a:p>
          <a:p>
            <a:pPr>
              <a:lnSpc>
                <a:spcPct val="150000"/>
              </a:lnSpc>
            </a:pPr>
            <a:r>
              <a:rPr lang="en-GB" sz="1400" b="1" dirty="0">
                <a:latin typeface="Gill Sans"/>
                <a:cs typeface="Gill Sans"/>
              </a:rPr>
              <a:t>Jorge Gil </a:t>
            </a:r>
            <a:r>
              <a:rPr lang="en-GB" sz="1400" dirty="0">
                <a:latin typeface="Gill Sans"/>
                <a:cs typeface="Gill Sans"/>
              </a:rPr>
              <a:t>MSc, PhD</a:t>
            </a:r>
          </a:p>
          <a:p>
            <a:pPr>
              <a:lnSpc>
                <a:spcPct val="150000"/>
              </a:lnSpc>
            </a:pPr>
            <a:r>
              <a:rPr lang="en-GB" sz="1400" dirty="0">
                <a:latin typeface="Gill Sans"/>
                <a:cs typeface="Gill Sans"/>
              </a:rPr>
              <a:t>Researcher UCL, Chalmers, TU Delft</a:t>
            </a:r>
          </a:p>
          <a:p>
            <a:pPr>
              <a:lnSpc>
                <a:spcPct val="150000"/>
              </a:lnSpc>
            </a:pPr>
            <a:r>
              <a:rPr lang="en-GB" sz="1400" dirty="0">
                <a:latin typeface="Gill Sans"/>
                <a:cs typeface="Gill Sans"/>
              </a:rPr>
              <a:t>Open Source GIS consultant and developer</a:t>
            </a:r>
          </a:p>
          <a:p>
            <a:pPr>
              <a:lnSpc>
                <a:spcPct val="150000"/>
              </a:lnSpc>
            </a:pPr>
            <a:r>
              <a:rPr lang="en-GB" sz="1400" i="1" dirty="0">
                <a:latin typeface="Gill Sans"/>
                <a:cs typeface="Gill Sans"/>
              </a:rPr>
              <a:t>Author ‘Space Syntax Toolkit’ for QGIS (2013 - )</a:t>
            </a:r>
          </a:p>
          <a:p>
            <a:pPr>
              <a:lnSpc>
                <a:spcPct val="150000"/>
              </a:lnSpc>
            </a:pPr>
            <a:r>
              <a:rPr lang="en-GB" sz="1400" i="1" dirty="0">
                <a:latin typeface="Gill Sans"/>
                <a:cs typeface="Gill Sans"/>
              </a:rPr>
              <a:t>Author ‘</a:t>
            </a:r>
            <a:r>
              <a:rPr lang="en-GB" sz="1400" i="1" dirty="0" err="1">
                <a:latin typeface="Gill Sans"/>
                <a:cs typeface="Gill Sans"/>
              </a:rPr>
              <a:t>Confeego</a:t>
            </a:r>
            <a:r>
              <a:rPr lang="en-GB" sz="1400" i="1" dirty="0">
                <a:latin typeface="Gill Sans"/>
                <a:cs typeface="Gill Sans"/>
              </a:rPr>
              <a:t>’ for MapInfo (2004 - 09)</a:t>
            </a:r>
          </a:p>
          <a:p>
            <a:pPr>
              <a:lnSpc>
                <a:spcPct val="150000"/>
              </a:lnSpc>
            </a:pPr>
            <a:endParaRPr lang="en-GB" sz="1400" dirty="0">
              <a:latin typeface="Gill Sans"/>
              <a:cs typeface="Gill Sans"/>
            </a:endParaRPr>
          </a:p>
          <a:p>
            <a:pPr>
              <a:lnSpc>
                <a:spcPct val="150000"/>
              </a:lnSpc>
            </a:pPr>
            <a:r>
              <a:rPr lang="en-GB" sz="1400" b="1" dirty="0">
                <a:latin typeface="Gill Sans"/>
                <a:cs typeface="Gill Sans"/>
              </a:rPr>
              <a:t>Stephen Law</a:t>
            </a:r>
            <a:r>
              <a:rPr lang="en-GB" sz="1400" dirty="0">
                <a:latin typeface="Gill Sans"/>
                <a:cs typeface="Gill Sans"/>
              </a:rPr>
              <a:t> MSc</a:t>
            </a:r>
          </a:p>
          <a:p>
            <a:pPr>
              <a:lnSpc>
                <a:spcPct val="150000"/>
              </a:lnSpc>
            </a:pPr>
            <a:r>
              <a:rPr lang="en-GB" sz="1400" dirty="0">
                <a:latin typeface="Gill Sans"/>
                <a:cs typeface="Gill Sans"/>
              </a:rPr>
              <a:t>Researcher, Turing Institute, UCL</a:t>
            </a:r>
          </a:p>
          <a:p>
            <a:pPr>
              <a:lnSpc>
                <a:spcPct val="150000"/>
              </a:lnSpc>
            </a:pPr>
            <a:r>
              <a:rPr lang="en-GB" sz="1400" dirty="0">
                <a:latin typeface="Gill Sans"/>
                <a:cs typeface="Gill Sans"/>
              </a:rPr>
              <a:t>Associate, Space Syntax Limited</a:t>
            </a:r>
          </a:p>
          <a:p>
            <a:pPr>
              <a:lnSpc>
                <a:spcPct val="150000"/>
              </a:lnSpc>
            </a:pPr>
            <a:endParaRPr lang="en-GB" sz="1400" dirty="0">
              <a:latin typeface="Gill Sans"/>
              <a:cs typeface="Gill Sans"/>
            </a:endParaRPr>
          </a:p>
          <a:p>
            <a:pPr>
              <a:lnSpc>
                <a:spcPct val="150000"/>
              </a:lnSpc>
            </a:pPr>
            <a:r>
              <a:rPr lang="en-GB" sz="1400" b="1" dirty="0" err="1">
                <a:latin typeface="Gill Sans"/>
                <a:cs typeface="Gill Sans"/>
              </a:rPr>
              <a:t>Ioanna</a:t>
            </a:r>
            <a:r>
              <a:rPr lang="en-GB" sz="1400" b="1" dirty="0">
                <a:latin typeface="Gill Sans"/>
                <a:cs typeface="Gill Sans"/>
              </a:rPr>
              <a:t> </a:t>
            </a:r>
            <a:r>
              <a:rPr lang="en-GB" sz="1400" b="1" dirty="0" err="1">
                <a:latin typeface="Gill Sans"/>
                <a:cs typeface="Gill Sans"/>
              </a:rPr>
              <a:t>Kolovou</a:t>
            </a:r>
            <a:r>
              <a:rPr lang="en-GB" sz="1400" b="1" dirty="0">
                <a:latin typeface="Gill Sans"/>
                <a:cs typeface="Gill Sans"/>
              </a:rPr>
              <a:t> </a:t>
            </a:r>
            <a:r>
              <a:rPr lang="en-GB" sz="1400" dirty="0" err="1">
                <a:latin typeface="Gill Sans"/>
                <a:cs typeface="Gill Sans"/>
              </a:rPr>
              <a:t>MRes</a:t>
            </a:r>
            <a:endParaRPr lang="en-GB" sz="1400" dirty="0">
              <a:latin typeface="Gill Sans"/>
              <a:cs typeface="Gill Sans"/>
            </a:endParaRPr>
          </a:p>
          <a:p>
            <a:pPr>
              <a:lnSpc>
                <a:spcPct val="150000"/>
              </a:lnSpc>
            </a:pPr>
            <a:r>
              <a:rPr lang="en-GB" sz="1400" dirty="0">
                <a:latin typeface="Gill Sans"/>
                <a:cs typeface="Gill Sans"/>
              </a:rPr>
              <a:t>Senior Consultant, Space Syntax Limited</a:t>
            </a:r>
          </a:p>
          <a:p>
            <a:pPr>
              <a:lnSpc>
                <a:spcPct val="150000"/>
              </a:lnSpc>
            </a:pPr>
            <a:endParaRPr lang="en-GB" sz="1400" b="1" dirty="0">
              <a:latin typeface="Gill Sans"/>
              <a:cs typeface="Gill Sans"/>
            </a:endParaRPr>
          </a:p>
          <a:p>
            <a:pPr>
              <a:lnSpc>
                <a:spcPct val="150000"/>
              </a:lnSpc>
            </a:pPr>
            <a:r>
              <a:rPr lang="en-GB" sz="1400" b="1" dirty="0" err="1">
                <a:latin typeface="Gill Sans"/>
                <a:cs typeface="Gill Sans"/>
              </a:rPr>
              <a:t>Abhimanyu</a:t>
            </a:r>
            <a:r>
              <a:rPr lang="en-GB" sz="1400" b="1" dirty="0">
                <a:latin typeface="Gill Sans"/>
                <a:cs typeface="Gill Sans"/>
              </a:rPr>
              <a:t> </a:t>
            </a:r>
            <a:r>
              <a:rPr lang="en-GB" sz="1400" b="1" dirty="0" err="1">
                <a:latin typeface="Gill Sans"/>
                <a:cs typeface="Gill Sans"/>
              </a:rPr>
              <a:t>Acharya</a:t>
            </a:r>
            <a:r>
              <a:rPr lang="en-GB" sz="1400" b="1" dirty="0">
                <a:latin typeface="Gill Sans"/>
                <a:cs typeface="Gill Sans"/>
              </a:rPr>
              <a:t> </a:t>
            </a:r>
            <a:r>
              <a:rPr lang="en-GB" sz="1400" dirty="0">
                <a:latin typeface="Gill Sans"/>
                <a:cs typeface="Gill Sans"/>
              </a:rPr>
              <a:t>MSc</a:t>
            </a:r>
          </a:p>
          <a:p>
            <a:pPr>
              <a:lnSpc>
                <a:spcPct val="150000"/>
              </a:lnSpc>
            </a:pPr>
            <a:r>
              <a:rPr lang="en-GB" sz="1400" dirty="0">
                <a:latin typeface="Gill Sans"/>
                <a:cs typeface="Gill Sans"/>
              </a:rPr>
              <a:t>Associate, Space Syntax Limited</a:t>
            </a:r>
          </a:p>
        </p:txBody>
      </p:sp>
    </p:spTree>
    <p:extLst>
      <p:ext uri="{BB962C8B-B14F-4D97-AF65-F5344CB8AC3E}">
        <p14:creationId xmlns:p14="http://schemas.microsoft.com/office/powerpoint/2010/main" val="1201875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Axial map errors</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Model verification:  verifying the axial and unlinks maps</a:t>
            </a: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8" name="Picture 7" descr="figure 7a_sst_map_error_polyline_sel.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38034" y="1383086"/>
            <a:ext cx="2164320" cy="2700000"/>
          </a:xfrm>
          <a:prstGeom prst="rect">
            <a:avLst/>
          </a:prstGeom>
          <a:ln>
            <a:solidFill>
              <a:schemeClr val="tx1"/>
            </a:solidFill>
          </a:ln>
        </p:spPr>
      </p:pic>
      <p:pic>
        <p:nvPicPr>
          <p:cNvPr id="9" name="Picture 8" descr="figure 7b_sst_map_error_duplicate_sel.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39909" y="1383086"/>
            <a:ext cx="2164320" cy="2700000"/>
          </a:xfrm>
          <a:prstGeom prst="rect">
            <a:avLst/>
          </a:prstGeom>
          <a:ln>
            <a:solidFill>
              <a:srgbClr val="000000"/>
            </a:solidFill>
          </a:ln>
        </p:spPr>
      </p:pic>
      <p:pic>
        <p:nvPicPr>
          <p:cNvPr id="10" name="Picture 9" descr="figure 7c_sst_map_error_short_sel.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51874" y="1383086"/>
            <a:ext cx="2164320" cy="2700000"/>
          </a:xfrm>
          <a:prstGeom prst="rect">
            <a:avLst/>
          </a:prstGeom>
          <a:ln>
            <a:solidFill>
              <a:srgbClr val="000000"/>
            </a:solidFill>
          </a:ln>
        </p:spPr>
      </p:pic>
      <p:pic>
        <p:nvPicPr>
          <p:cNvPr id="11" name="Picture 10" descr="figure 7d_sst_map_error_orphan_sel.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38034" y="4263086"/>
            <a:ext cx="2164320" cy="2700000"/>
          </a:xfrm>
          <a:prstGeom prst="rect">
            <a:avLst/>
          </a:prstGeom>
          <a:ln>
            <a:solidFill>
              <a:srgbClr val="000000"/>
            </a:solidFill>
          </a:ln>
        </p:spPr>
      </p:pic>
      <p:pic>
        <p:nvPicPr>
          <p:cNvPr id="12" name="Picture 11" descr="figure 7e_sst_map_error_orphan_topo_sel.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439909" y="4263086"/>
            <a:ext cx="2164320" cy="2700000"/>
          </a:xfrm>
          <a:prstGeom prst="rect">
            <a:avLst/>
          </a:prstGeom>
          <a:ln>
            <a:solidFill>
              <a:srgbClr val="000000"/>
            </a:solidFill>
          </a:ln>
        </p:spPr>
      </p:pic>
      <p:pic>
        <p:nvPicPr>
          <p:cNvPr id="13" name="Picture 12" descr="figure 7f_sst_map_error_island_sel.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951874" y="4263086"/>
            <a:ext cx="2164320" cy="2700000"/>
          </a:xfrm>
          <a:prstGeom prst="rect">
            <a:avLst/>
          </a:prstGeom>
          <a:ln>
            <a:solidFill>
              <a:srgbClr val="000000"/>
            </a:solidFill>
          </a:ln>
        </p:spPr>
      </p:pic>
      <p:sp>
        <p:nvSpPr>
          <p:cNvPr id="14" name="TextBox 13"/>
          <p:cNvSpPr txBox="1"/>
          <p:nvPr/>
        </p:nvSpPr>
        <p:spPr>
          <a:xfrm>
            <a:off x="846723" y="1385216"/>
            <a:ext cx="2091312" cy="3765134"/>
          </a:xfrm>
          <a:prstGeom prst="rect">
            <a:avLst/>
          </a:prstGeom>
          <a:noFill/>
        </p:spPr>
        <p:txBody>
          <a:bodyPr wrap="square" rtlCol="0">
            <a:spAutoFit/>
          </a:bodyPr>
          <a:lstStyle/>
          <a:p>
            <a:pPr marL="342900" indent="-342900">
              <a:lnSpc>
                <a:spcPct val="150000"/>
              </a:lnSpc>
              <a:buFont typeface="+mj-lt"/>
              <a:buAutoNum type="alphaLcParenR"/>
            </a:pPr>
            <a:r>
              <a:rPr lang="en-US" sz="1600" b="1" dirty="0"/>
              <a:t>Polyline</a:t>
            </a:r>
          </a:p>
          <a:p>
            <a:pPr marL="342900" indent="-342900">
              <a:lnSpc>
                <a:spcPct val="150000"/>
              </a:lnSpc>
              <a:buFont typeface="+mj-lt"/>
              <a:buAutoNum type="alphaLcParenR"/>
            </a:pPr>
            <a:r>
              <a:rPr lang="en-US" sz="1600" b="1" dirty="0"/>
              <a:t>Duplicate</a:t>
            </a:r>
          </a:p>
          <a:p>
            <a:pPr marL="342900" indent="-342900">
              <a:lnSpc>
                <a:spcPct val="150000"/>
              </a:lnSpc>
              <a:buFont typeface="+mj-lt"/>
              <a:buAutoNum type="alphaLcParenR"/>
            </a:pPr>
            <a:r>
              <a:rPr lang="en-US" sz="1600" b="1" dirty="0"/>
              <a:t>Undershoot</a:t>
            </a:r>
          </a:p>
          <a:p>
            <a:pPr>
              <a:lnSpc>
                <a:spcPct val="150000"/>
              </a:lnSpc>
            </a:pPr>
            <a:r>
              <a:rPr lang="en-US" sz="1600" b="1" dirty="0"/>
              <a:t>(short line)</a:t>
            </a:r>
          </a:p>
          <a:p>
            <a:pPr marL="342900" indent="-342900">
              <a:lnSpc>
                <a:spcPct val="150000"/>
              </a:lnSpc>
              <a:buFont typeface="+mj-lt"/>
              <a:buAutoNum type="alphaLcParenR" startAt="4"/>
            </a:pPr>
            <a:r>
              <a:rPr lang="en-US" sz="1600" b="1" dirty="0"/>
              <a:t>Orphan</a:t>
            </a:r>
          </a:p>
          <a:p>
            <a:pPr marL="342900" indent="-342900">
              <a:lnSpc>
                <a:spcPct val="150000"/>
              </a:lnSpc>
              <a:buFont typeface="+mj-lt"/>
              <a:buAutoNum type="alphaLcParenR" startAt="4"/>
            </a:pPr>
            <a:r>
              <a:rPr lang="en-US" sz="1600" b="1" dirty="0"/>
              <a:t>Unlinked orphan</a:t>
            </a:r>
          </a:p>
          <a:p>
            <a:pPr marL="342900" indent="-342900">
              <a:lnSpc>
                <a:spcPct val="150000"/>
              </a:lnSpc>
              <a:buFont typeface="+mj-lt"/>
              <a:buAutoNum type="alphaLcParenR" startAt="4"/>
            </a:pPr>
            <a:r>
              <a:rPr lang="en-US" sz="1600" b="1" dirty="0"/>
              <a:t>Island</a:t>
            </a:r>
          </a:p>
          <a:p>
            <a:pPr marL="285750" indent="-285750">
              <a:lnSpc>
                <a:spcPct val="150000"/>
              </a:lnSpc>
              <a:buFont typeface="Arial"/>
              <a:buChar char="•"/>
            </a:pPr>
            <a:r>
              <a:rPr lang="en-US" sz="1600" dirty="0"/>
              <a:t>Small</a:t>
            </a:r>
          </a:p>
          <a:p>
            <a:pPr marL="285750" indent="-285750">
              <a:lnSpc>
                <a:spcPct val="150000"/>
              </a:lnSpc>
              <a:buFont typeface="Arial"/>
              <a:buChar char="•"/>
            </a:pPr>
            <a:r>
              <a:rPr lang="en-US" sz="1600" dirty="0"/>
              <a:t>Coinciding points</a:t>
            </a:r>
          </a:p>
        </p:txBody>
      </p:sp>
      <p:sp>
        <p:nvSpPr>
          <p:cNvPr id="15" name="Oval 14"/>
          <p:cNvSpPr>
            <a:spLocks noChangeAspect="1"/>
          </p:cNvSpPr>
          <p:nvPr/>
        </p:nvSpPr>
        <p:spPr bwMode="auto">
          <a:xfrm flipH="1" flipV="1">
            <a:off x="7087462" y="5297577"/>
            <a:ext cx="109680" cy="109680"/>
          </a:xfrm>
          <a:prstGeom prst="ellipse">
            <a:avLst/>
          </a:prstGeom>
          <a:solidFill>
            <a:srgbClr val="FF0000"/>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
        <p:nvSpPr>
          <p:cNvPr id="2" name="TextBox 1"/>
          <p:cNvSpPr txBox="1"/>
          <p:nvPr/>
        </p:nvSpPr>
        <p:spPr>
          <a:xfrm>
            <a:off x="4671086" y="3725072"/>
            <a:ext cx="423361" cy="338554"/>
          </a:xfrm>
          <a:prstGeom prst="rect">
            <a:avLst/>
          </a:prstGeom>
          <a:noFill/>
        </p:spPr>
        <p:txBody>
          <a:bodyPr wrap="square" rtlCol="0">
            <a:spAutoFit/>
          </a:bodyPr>
          <a:lstStyle/>
          <a:p>
            <a:r>
              <a:rPr lang="en-US" sz="1600" dirty="0"/>
              <a:t>a)</a:t>
            </a:r>
          </a:p>
        </p:txBody>
      </p:sp>
      <p:sp>
        <p:nvSpPr>
          <p:cNvPr id="16" name="TextBox 15"/>
          <p:cNvSpPr txBox="1"/>
          <p:nvPr/>
        </p:nvSpPr>
        <p:spPr>
          <a:xfrm>
            <a:off x="5430304" y="3736370"/>
            <a:ext cx="423361" cy="338554"/>
          </a:xfrm>
          <a:prstGeom prst="rect">
            <a:avLst/>
          </a:prstGeom>
          <a:noFill/>
        </p:spPr>
        <p:txBody>
          <a:bodyPr wrap="square" rtlCol="0">
            <a:spAutoFit/>
          </a:bodyPr>
          <a:lstStyle/>
          <a:p>
            <a:r>
              <a:rPr lang="en-US" sz="1600" dirty="0"/>
              <a:t>b)</a:t>
            </a:r>
          </a:p>
        </p:txBody>
      </p:sp>
      <p:sp>
        <p:nvSpPr>
          <p:cNvPr id="17" name="TextBox 16"/>
          <p:cNvSpPr txBox="1"/>
          <p:nvPr/>
        </p:nvSpPr>
        <p:spPr>
          <a:xfrm>
            <a:off x="7967639" y="3747669"/>
            <a:ext cx="423361" cy="338554"/>
          </a:xfrm>
          <a:prstGeom prst="rect">
            <a:avLst/>
          </a:prstGeom>
          <a:noFill/>
        </p:spPr>
        <p:txBody>
          <a:bodyPr wrap="square" rtlCol="0">
            <a:spAutoFit/>
          </a:bodyPr>
          <a:lstStyle/>
          <a:p>
            <a:r>
              <a:rPr lang="en-US" sz="1600" dirty="0"/>
              <a:t>c)</a:t>
            </a:r>
          </a:p>
        </p:txBody>
      </p:sp>
      <p:sp>
        <p:nvSpPr>
          <p:cNvPr id="18" name="TextBox 17"/>
          <p:cNvSpPr txBox="1"/>
          <p:nvPr/>
        </p:nvSpPr>
        <p:spPr>
          <a:xfrm>
            <a:off x="2955031" y="4266932"/>
            <a:ext cx="423361" cy="338554"/>
          </a:xfrm>
          <a:prstGeom prst="rect">
            <a:avLst/>
          </a:prstGeom>
          <a:noFill/>
        </p:spPr>
        <p:txBody>
          <a:bodyPr wrap="square" rtlCol="0">
            <a:spAutoFit/>
          </a:bodyPr>
          <a:lstStyle/>
          <a:p>
            <a:r>
              <a:rPr lang="en-US" sz="1600" dirty="0"/>
              <a:t>d)</a:t>
            </a:r>
          </a:p>
        </p:txBody>
      </p:sp>
      <p:sp>
        <p:nvSpPr>
          <p:cNvPr id="19" name="TextBox 18"/>
          <p:cNvSpPr txBox="1"/>
          <p:nvPr/>
        </p:nvSpPr>
        <p:spPr>
          <a:xfrm>
            <a:off x="5450030" y="4250011"/>
            <a:ext cx="423361" cy="338554"/>
          </a:xfrm>
          <a:prstGeom prst="rect">
            <a:avLst/>
          </a:prstGeom>
          <a:noFill/>
        </p:spPr>
        <p:txBody>
          <a:bodyPr wrap="square" rtlCol="0">
            <a:spAutoFit/>
          </a:bodyPr>
          <a:lstStyle/>
          <a:p>
            <a:r>
              <a:rPr lang="en-US" sz="1600" dirty="0"/>
              <a:t>e)</a:t>
            </a:r>
          </a:p>
        </p:txBody>
      </p:sp>
      <p:sp>
        <p:nvSpPr>
          <p:cNvPr id="20" name="TextBox 19"/>
          <p:cNvSpPr txBox="1"/>
          <p:nvPr/>
        </p:nvSpPr>
        <p:spPr>
          <a:xfrm>
            <a:off x="9680810" y="4261310"/>
            <a:ext cx="423361" cy="338554"/>
          </a:xfrm>
          <a:prstGeom prst="rect">
            <a:avLst/>
          </a:prstGeom>
          <a:noFill/>
        </p:spPr>
        <p:txBody>
          <a:bodyPr wrap="square" rtlCol="0">
            <a:spAutoFit/>
          </a:bodyPr>
          <a:lstStyle/>
          <a:p>
            <a:r>
              <a:rPr lang="en-US" sz="1600" dirty="0"/>
              <a:t>f)</a:t>
            </a:r>
          </a:p>
        </p:txBody>
      </p:sp>
    </p:spTree>
    <p:extLst>
      <p:ext uri="{BB962C8B-B14F-4D97-AF65-F5344CB8AC3E}">
        <p14:creationId xmlns:p14="http://schemas.microsoft.com/office/powerpoint/2010/main" val="997239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Correcting the axial map</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Model verification:  verifying the axial and unlinks maps</a:t>
            </a: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8" name="Picture 7" descr="figure 10_sst_map_fix_islan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76162" y="1067318"/>
            <a:ext cx="9144000" cy="6493945"/>
          </a:xfrm>
          <a:prstGeom prst="rect">
            <a:avLst/>
          </a:prstGeom>
        </p:spPr>
      </p:pic>
    </p:spTree>
    <p:extLst>
      <p:ext uri="{BB962C8B-B14F-4D97-AF65-F5344CB8AC3E}">
        <p14:creationId xmlns:p14="http://schemas.microsoft.com/office/powerpoint/2010/main" val="1569055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Correcting the axial map</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Model verification:  verifying the axial and unlinks maps</a:t>
            </a: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7" name="Picture 6" descr="sst_map_fix_island_fixe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76162" y="1067318"/>
            <a:ext cx="9144000" cy="6493945"/>
          </a:xfrm>
          <a:prstGeom prst="rect">
            <a:avLst/>
          </a:prstGeom>
        </p:spPr>
      </p:pic>
    </p:spTree>
    <p:extLst>
      <p:ext uri="{BB962C8B-B14F-4D97-AF65-F5344CB8AC3E}">
        <p14:creationId xmlns:p14="http://schemas.microsoft.com/office/powerpoint/2010/main" val="658896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Representing unlinks</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Model verification:  verifying the axial and unlinks maps</a:t>
            </a: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8" name="Picture 7" descr="figure 11a_sst_unlink_point_withbuffer.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33361" y="2308668"/>
            <a:ext cx="2520000" cy="3143712"/>
          </a:xfrm>
          <a:prstGeom prst="rect">
            <a:avLst/>
          </a:prstGeom>
          <a:ln>
            <a:solidFill>
              <a:srgbClr val="000000"/>
            </a:solidFill>
          </a:ln>
        </p:spPr>
      </p:pic>
      <p:pic>
        <p:nvPicPr>
          <p:cNvPr id="9" name="Picture 8" descr="figure 11b_sst_unlink_polygon.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88161" y="2308668"/>
            <a:ext cx="2520000" cy="3143712"/>
          </a:xfrm>
          <a:prstGeom prst="rect">
            <a:avLst/>
          </a:prstGeom>
          <a:ln>
            <a:solidFill>
              <a:srgbClr val="000000"/>
            </a:solidFill>
          </a:ln>
        </p:spPr>
      </p:pic>
      <p:pic>
        <p:nvPicPr>
          <p:cNvPr id="10" name="Picture 9" descr="figure 11c_sst_unlink_line.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42961" y="2308668"/>
            <a:ext cx="2520000" cy="3143712"/>
          </a:xfrm>
          <a:prstGeom prst="rect">
            <a:avLst/>
          </a:prstGeom>
          <a:ln>
            <a:solidFill>
              <a:srgbClr val="000000"/>
            </a:solidFill>
          </a:ln>
        </p:spPr>
      </p:pic>
    </p:spTree>
    <p:extLst>
      <p:ext uri="{BB962C8B-B14F-4D97-AF65-F5344CB8AC3E}">
        <p14:creationId xmlns:p14="http://schemas.microsoft.com/office/powerpoint/2010/main" val="41116289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Unlink errors</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Model verification:  verifying the axial and unlinks maps</a:t>
            </a: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8" name="Picture 7" descr="figure 12b_sst_unlink_error_single line.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55945" y="2307623"/>
            <a:ext cx="2196000" cy="2739521"/>
          </a:xfrm>
          <a:prstGeom prst="rect">
            <a:avLst/>
          </a:prstGeom>
          <a:ln>
            <a:solidFill>
              <a:srgbClr val="000000"/>
            </a:solidFill>
          </a:ln>
        </p:spPr>
      </p:pic>
      <p:pic>
        <p:nvPicPr>
          <p:cNvPr id="9" name="Picture 8" descr="figure 12a_sst_unlink_error_multiplelines.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9887" y="2307623"/>
            <a:ext cx="2196000" cy="2739521"/>
          </a:xfrm>
          <a:prstGeom prst="rect">
            <a:avLst/>
          </a:prstGeom>
          <a:ln>
            <a:solidFill>
              <a:srgbClr val="000000"/>
            </a:solidFill>
          </a:ln>
        </p:spPr>
      </p:pic>
      <p:pic>
        <p:nvPicPr>
          <p:cNvPr id="10" name="Picture 9" descr="figure 12c_sst_unlink_error_nolines.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02004" y="2307623"/>
            <a:ext cx="2196000" cy="2739521"/>
          </a:xfrm>
          <a:prstGeom prst="rect">
            <a:avLst/>
          </a:prstGeom>
          <a:ln>
            <a:solidFill>
              <a:srgbClr val="000000"/>
            </a:solidFill>
          </a:ln>
        </p:spPr>
      </p:pic>
      <p:sp>
        <p:nvSpPr>
          <p:cNvPr id="11" name="TextBox 10"/>
          <p:cNvSpPr txBox="1"/>
          <p:nvPr/>
        </p:nvSpPr>
        <p:spPr>
          <a:xfrm>
            <a:off x="762050" y="2307623"/>
            <a:ext cx="2289451" cy="3395802"/>
          </a:xfrm>
          <a:prstGeom prst="rect">
            <a:avLst/>
          </a:prstGeom>
          <a:noFill/>
        </p:spPr>
        <p:txBody>
          <a:bodyPr wrap="square" rtlCol="0">
            <a:spAutoFit/>
          </a:bodyPr>
          <a:lstStyle/>
          <a:p>
            <a:pPr>
              <a:lnSpc>
                <a:spcPct val="150000"/>
              </a:lnSpc>
            </a:pPr>
            <a:r>
              <a:rPr lang="en-US" sz="1600" dirty="0"/>
              <a:t>Feature errors:</a:t>
            </a:r>
          </a:p>
          <a:p>
            <a:pPr marL="285750" indent="-285750">
              <a:lnSpc>
                <a:spcPct val="150000"/>
              </a:lnSpc>
              <a:buFont typeface="Arial"/>
              <a:buChar char="•"/>
            </a:pPr>
            <a:r>
              <a:rPr lang="en-US" sz="1600" dirty="0"/>
              <a:t>More than 2 lines</a:t>
            </a:r>
          </a:p>
          <a:p>
            <a:pPr marL="285750" indent="-285750">
              <a:lnSpc>
                <a:spcPct val="150000"/>
              </a:lnSpc>
              <a:buFont typeface="Arial"/>
              <a:buChar char="•"/>
            </a:pPr>
            <a:r>
              <a:rPr lang="en-US" sz="1600" dirty="0"/>
              <a:t>Single line</a:t>
            </a:r>
          </a:p>
          <a:p>
            <a:pPr marL="285750" indent="-285750">
              <a:lnSpc>
                <a:spcPct val="150000"/>
              </a:lnSpc>
              <a:buFont typeface="Arial"/>
              <a:buChar char="•"/>
            </a:pPr>
            <a:r>
              <a:rPr lang="en-US" sz="1600" dirty="0"/>
              <a:t>No lines</a:t>
            </a:r>
          </a:p>
          <a:p>
            <a:pPr marL="285750" indent="-285750">
              <a:lnSpc>
                <a:spcPct val="150000"/>
              </a:lnSpc>
              <a:buFont typeface="Arial"/>
              <a:buChar char="•"/>
            </a:pPr>
            <a:endParaRPr lang="en-US" sz="1600" dirty="0"/>
          </a:p>
          <a:p>
            <a:pPr>
              <a:lnSpc>
                <a:spcPct val="150000"/>
              </a:lnSpc>
            </a:pPr>
            <a:r>
              <a:rPr lang="en-US" sz="1600" dirty="0"/>
              <a:t>Attribute error:</a:t>
            </a:r>
          </a:p>
          <a:p>
            <a:pPr marL="285750" indent="-285750">
              <a:lnSpc>
                <a:spcPct val="150000"/>
              </a:lnSpc>
              <a:buFont typeface="Arial"/>
              <a:buChar char="•"/>
            </a:pPr>
            <a:r>
              <a:rPr lang="en-US" sz="1600" dirty="0"/>
              <a:t>No line id</a:t>
            </a:r>
          </a:p>
          <a:p>
            <a:pPr marL="285750" indent="-285750">
              <a:lnSpc>
                <a:spcPct val="150000"/>
              </a:lnSpc>
              <a:buFont typeface="Arial"/>
              <a:buChar char="•"/>
            </a:pPr>
            <a:r>
              <a:rPr lang="en-US" sz="1600" dirty="0"/>
              <a:t>Same line id </a:t>
            </a:r>
          </a:p>
          <a:p>
            <a:pPr marL="285750" indent="-285750">
              <a:lnSpc>
                <a:spcPct val="150000"/>
              </a:lnSpc>
              <a:buFont typeface="Arial"/>
              <a:buChar char="•"/>
            </a:pPr>
            <a:r>
              <a:rPr lang="en-US" sz="1600" dirty="0"/>
              <a:t>Unmatched line id</a:t>
            </a:r>
          </a:p>
        </p:txBody>
      </p:sp>
      <p:sp>
        <p:nvSpPr>
          <p:cNvPr id="2" name="TextBox 1"/>
          <p:cNvSpPr txBox="1"/>
          <p:nvPr/>
        </p:nvSpPr>
        <p:spPr>
          <a:xfrm>
            <a:off x="3316329" y="4331808"/>
            <a:ext cx="334440" cy="415498"/>
          </a:xfrm>
          <a:prstGeom prst="rect">
            <a:avLst/>
          </a:prstGeom>
          <a:noFill/>
        </p:spPr>
        <p:txBody>
          <a:bodyPr wrap="none" rtlCol="0">
            <a:spAutoFit/>
          </a:bodyPr>
          <a:lstStyle/>
          <a:p>
            <a:r>
              <a:rPr lang="en-US" dirty="0"/>
              <a:t>1</a:t>
            </a:r>
          </a:p>
        </p:txBody>
      </p:sp>
      <p:sp>
        <p:nvSpPr>
          <p:cNvPr id="12" name="TextBox 11"/>
          <p:cNvSpPr txBox="1"/>
          <p:nvPr/>
        </p:nvSpPr>
        <p:spPr>
          <a:xfrm>
            <a:off x="4047323" y="4455988"/>
            <a:ext cx="334440" cy="415498"/>
          </a:xfrm>
          <a:prstGeom prst="rect">
            <a:avLst/>
          </a:prstGeom>
          <a:noFill/>
        </p:spPr>
        <p:txBody>
          <a:bodyPr wrap="none" rtlCol="0">
            <a:spAutoFit/>
          </a:bodyPr>
          <a:lstStyle/>
          <a:p>
            <a:r>
              <a:rPr lang="en-US" dirty="0"/>
              <a:t>2</a:t>
            </a:r>
          </a:p>
        </p:txBody>
      </p:sp>
      <p:sp>
        <p:nvSpPr>
          <p:cNvPr id="13" name="TextBox 12"/>
          <p:cNvSpPr txBox="1"/>
          <p:nvPr/>
        </p:nvSpPr>
        <p:spPr>
          <a:xfrm>
            <a:off x="4795261" y="3905693"/>
            <a:ext cx="334440" cy="415498"/>
          </a:xfrm>
          <a:prstGeom prst="rect">
            <a:avLst/>
          </a:prstGeom>
          <a:noFill/>
        </p:spPr>
        <p:txBody>
          <a:bodyPr wrap="none" rtlCol="0">
            <a:spAutoFit/>
          </a:bodyPr>
          <a:lstStyle/>
          <a:p>
            <a:r>
              <a:rPr lang="en-US" dirty="0"/>
              <a:t>3</a:t>
            </a:r>
          </a:p>
        </p:txBody>
      </p:sp>
    </p:spTree>
    <p:extLst>
      <p:ext uri="{BB962C8B-B14F-4D97-AF65-F5344CB8AC3E}">
        <p14:creationId xmlns:p14="http://schemas.microsoft.com/office/powerpoint/2010/main" val="41116289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st_unlinks_zoom_multipleid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6818" y="961272"/>
            <a:ext cx="9764930" cy="6220414"/>
          </a:xfrm>
          <a:prstGeom prst="rect">
            <a:avLst/>
          </a:prstGeom>
        </p:spPr>
      </p:pic>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Correcting the unlinks map</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Model verification:  verifying the axial and unlinks maps</a:t>
            </a: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cxnSp>
        <p:nvCxnSpPr>
          <p:cNvPr id="5" name="Straight Arrow Connector 4"/>
          <p:cNvCxnSpPr/>
          <p:nvPr/>
        </p:nvCxnSpPr>
        <p:spPr bwMode="auto">
          <a:xfrm>
            <a:off x="7245350" y="4222750"/>
            <a:ext cx="190500" cy="50800"/>
          </a:xfrm>
          <a:prstGeom prst="straightConnector1">
            <a:avLst/>
          </a:prstGeom>
          <a:solidFill>
            <a:schemeClr val="accent1"/>
          </a:solidFill>
          <a:ln w="28575" cap="flat" cmpd="sng" algn="ctr">
            <a:solidFill>
              <a:srgbClr val="FF0000"/>
            </a:solidFill>
            <a:prstDash val="solid"/>
            <a:round/>
            <a:headEnd type="none" w="med" len="med"/>
            <a:tailEnd type="arrow"/>
          </a:ln>
          <a:effectLst/>
        </p:spPr>
      </p:cxnSp>
    </p:spTree>
    <p:extLst>
      <p:ext uri="{BB962C8B-B14F-4D97-AF65-F5344CB8AC3E}">
        <p14:creationId xmlns:p14="http://schemas.microsoft.com/office/powerpoint/2010/main" val="41116289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4275528"/>
          </a:xfrm>
          <a:prstGeom prst="rect">
            <a:avLst/>
          </a:prstGeom>
          <a:noFill/>
        </p:spPr>
        <p:txBody>
          <a:bodyPr wrap="square" rtlCol="0">
            <a:spAutoFit/>
          </a:bodyPr>
          <a:lstStyle/>
          <a:p>
            <a:pPr>
              <a:lnSpc>
                <a:spcPct val="150000"/>
              </a:lnSpc>
            </a:pPr>
            <a:r>
              <a:rPr lang="en-GB" sz="1400" b="1" dirty="0">
                <a:latin typeface="Gill Sans"/>
                <a:cs typeface="Gill Sans"/>
              </a:rPr>
              <a:t>Axial model verification workflow</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It’s an </a:t>
            </a:r>
            <a:r>
              <a:rPr lang="en-GB" sz="1400" i="1" dirty="0">
                <a:latin typeface="Gill Sans"/>
                <a:cs typeface="Gill Sans"/>
              </a:rPr>
              <a:t>iterative</a:t>
            </a:r>
            <a:r>
              <a:rPr lang="en-GB" sz="1400" dirty="0">
                <a:latin typeface="Gill Sans"/>
                <a:cs typeface="Gill Sans"/>
              </a:rPr>
              <a:t> process that stops when the verification of axial map and unlinks returns no errors.</a:t>
            </a:r>
          </a:p>
          <a:p>
            <a:pPr>
              <a:lnSpc>
                <a:spcPct val="150000"/>
              </a:lnSpc>
            </a:pPr>
            <a:endParaRPr lang="en-GB" sz="1400" dirty="0">
              <a:latin typeface="Gill Sans"/>
              <a:cs typeface="Gill Sans"/>
            </a:endParaRPr>
          </a:p>
          <a:p>
            <a:pPr marL="342900" indent="-342900">
              <a:lnSpc>
                <a:spcPct val="150000"/>
              </a:lnSpc>
              <a:buFont typeface="+mj-lt"/>
              <a:buAutoNum type="arabicPeriod"/>
            </a:pPr>
            <a:r>
              <a:rPr lang="en-GB" sz="1400" dirty="0">
                <a:latin typeface="Gill Sans"/>
                <a:cs typeface="Gill Sans"/>
              </a:rPr>
              <a:t>Verify and fix axial lines</a:t>
            </a:r>
          </a:p>
          <a:p>
            <a:pPr marL="342900" indent="-342900">
              <a:lnSpc>
                <a:spcPct val="150000"/>
              </a:lnSpc>
              <a:buFont typeface="+mj-lt"/>
              <a:buAutoNum type="arabicPeriod"/>
            </a:pPr>
            <a:r>
              <a:rPr lang="en-GB" sz="1400" dirty="0">
                <a:latin typeface="Gill Sans"/>
                <a:cs typeface="Gill Sans"/>
              </a:rPr>
              <a:t>Update unlinks ids</a:t>
            </a:r>
          </a:p>
          <a:p>
            <a:pPr marL="342900" indent="-342900">
              <a:lnSpc>
                <a:spcPct val="150000"/>
              </a:lnSpc>
              <a:buFont typeface="+mj-lt"/>
              <a:buAutoNum type="arabicPeriod"/>
            </a:pPr>
            <a:r>
              <a:rPr lang="en-GB" sz="1400" dirty="0">
                <a:latin typeface="Gill Sans"/>
                <a:cs typeface="Gill Sans"/>
              </a:rPr>
              <a:t>Verify and fix unlinks</a:t>
            </a:r>
          </a:p>
          <a:p>
            <a:pPr marL="342900" indent="-342900">
              <a:lnSpc>
                <a:spcPct val="150000"/>
              </a:lnSpc>
              <a:buFont typeface="+mj-lt"/>
              <a:buAutoNum type="arabicPeriod"/>
            </a:pPr>
            <a:r>
              <a:rPr lang="en-GB" sz="1400" dirty="0">
                <a:latin typeface="Gill Sans"/>
                <a:cs typeface="Gill Sans"/>
              </a:rPr>
              <a:t>Verify and fix axial lines</a:t>
            </a:r>
          </a:p>
          <a:p>
            <a:pPr marL="342900" indent="-342900">
              <a:lnSpc>
                <a:spcPct val="150000"/>
              </a:lnSpc>
              <a:buFont typeface="+mj-lt"/>
              <a:buAutoNum type="arabicPeriod"/>
            </a:pPr>
            <a:r>
              <a:rPr lang="en-GB" sz="1400" dirty="0">
                <a:latin typeface="Gill Sans"/>
                <a:cs typeface="Gill Sans"/>
              </a:rPr>
              <a:t>Verify and fix unlinks</a:t>
            </a:r>
          </a:p>
          <a:p>
            <a:pPr marL="342900" indent="-342900">
              <a:lnSpc>
                <a:spcPct val="150000"/>
              </a:lnSpc>
              <a:buFont typeface="+mj-lt"/>
              <a:buAutoNum type="arabicPeriod"/>
            </a:pPr>
            <a:r>
              <a:rPr lang="en-GB" sz="1400" dirty="0">
                <a:latin typeface="Gill Sans"/>
                <a:cs typeface="Gill Sans"/>
              </a:rPr>
              <a:t>Update unlink ids</a:t>
            </a:r>
          </a:p>
          <a:p>
            <a:pPr marL="342900" indent="-342900">
              <a:lnSpc>
                <a:spcPct val="150000"/>
              </a:lnSpc>
              <a:buFont typeface="+mj-lt"/>
              <a:buAutoNum type="arabicPeriod"/>
            </a:pPr>
            <a:r>
              <a:rPr lang="en-GB" sz="1400" dirty="0">
                <a:latin typeface="Gill Sans"/>
                <a:cs typeface="Gill Sans"/>
              </a:rPr>
              <a:t>Verify and fix axial lines</a:t>
            </a:r>
          </a:p>
          <a:p>
            <a:pPr marL="342900" indent="-342900">
              <a:lnSpc>
                <a:spcPct val="150000"/>
              </a:lnSpc>
              <a:buFont typeface="+mj-lt"/>
              <a:buAutoNum type="arabicPeriod"/>
            </a:pPr>
            <a:r>
              <a:rPr lang="en-GB" sz="1400" dirty="0">
                <a:latin typeface="Gill Sans"/>
                <a:cs typeface="Gill Sans"/>
              </a:rPr>
              <a:t>…</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Model verification:  verifying the axial and unlinks maps</a:t>
            </a: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7" name="Picture 6" descr="sst_map_verification_noproblems.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33362" y="1178280"/>
            <a:ext cx="3492000" cy="5404489"/>
          </a:xfrm>
          <a:prstGeom prst="rect">
            <a:avLst/>
          </a:prstGeom>
        </p:spPr>
      </p:pic>
    </p:spTree>
    <p:extLst>
      <p:ext uri="{BB962C8B-B14F-4D97-AF65-F5344CB8AC3E}">
        <p14:creationId xmlns:p14="http://schemas.microsoft.com/office/powerpoint/2010/main" val="14178855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17-07-02 10.47.38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100" y="1093075"/>
            <a:ext cx="9347200" cy="5942725"/>
          </a:xfrm>
          <a:prstGeom prst="rect">
            <a:avLst/>
          </a:prstGeom>
        </p:spPr>
      </p:pic>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err="1">
                <a:latin typeface="Gill Sans"/>
                <a:cs typeface="Gill Sans"/>
              </a:rPr>
              <a:t>DepthmapX</a:t>
            </a:r>
            <a:r>
              <a:rPr lang="en-GB" sz="1400" b="1" dirty="0">
                <a:latin typeface="Gill Sans"/>
                <a:cs typeface="Gill Sans"/>
              </a:rPr>
              <a:t> remote axial analysis settings</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Model analysis: Axial analysis of the axial model</a:t>
            </a: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
        <p:nvSpPr>
          <p:cNvPr id="8" name="Rectangle 7"/>
          <p:cNvSpPr/>
          <p:nvPr/>
        </p:nvSpPr>
        <p:spPr bwMode="auto">
          <a:xfrm>
            <a:off x="7001981" y="2901345"/>
            <a:ext cx="2650656" cy="1365855"/>
          </a:xfrm>
          <a:prstGeom prst="rect">
            <a:avLst/>
          </a:prstGeom>
          <a:noFill/>
          <a:ln w="19050" cap="flat" cmpd="sng" algn="ctr">
            <a:solidFill>
              <a:srgbClr val="0072D6"/>
            </a:solidFill>
            <a:prstDash val="solid"/>
            <a:round/>
            <a:headEnd type="none" w="med" len="med"/>
            <a:tailEnd type="triangle"/>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42496641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17-07-02 10.49.26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101" y="1092200"/>
            <a:ext cx="9342915" cy="5940000"/>
          </a:xfrm>
          <a:prstGeom prst="rect">
            <a:avLst/>
          </a:prstGeom>
        </p:spPr>
      </p:pic>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err="1">
                <a:latin typeface="Gill Sans"/>
                <a:cs typeface="Gill Sans"/>
              </a:rPr>
              <a:t>DepthmapX</a:t>
            </a:r>
            <a:r>
              <a:rPr lang="en-GB" sz="1400" b="1" dirty="0">
                <a:latin typeface="Gill Sans"/>
                <a:cs typeface="Gill Sans"/>
              </a:rPr>
              <a:t> remote segment analysis settings</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Model analysis: Segment analysis of the axial model</a:t>
            </a: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
        <p:nvSpPr>
          <p:cNvPr id="9" name="Rectangle 8"/>
          <p:cNvSpPr/>
          <p:nvPr/>
        </p:nvSpPr>
        <p:spPr bwMode="auto">
          <a:xfrm>
            <a:off x="7001981" y="2901345"/>
            <a:ext cx="2650656" cy="1365855"/>
          </a:xfrm>
          <a:prstGeom prst="rect">
            <a:avLst/>
          </a:prstGeom>
          <a:noFill/>
          <a:ln w="19050" cap="flat" cmpd="sng" algn="ctr">
            <a:solidFill>
              <a:srgbClr val="0072D6"/>
            </a:solidFill>
            <a:prstDash val="solid"/>
            <a:round/>
            <a:headEnd type="none" w="med" len="med"/>
            <a:tailEnd type="triangle"/>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5327910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Results report and </a:t>
            </a:r>
            <a:r>
              <a:rPr lang="en-GB" sz="1400" b="1" dirty="0" err="1">
                <a:latin typeface="Gill Sans"/>
                <a:cs typeface="Gill Sans"/>
              </a:rPr>
              <a:t>postprocessing</a:t>
            </a:r>
            <a:r>
              <a:rPr lang="en-GB" sz="1400" b="1" dirty="0">
                <a:latin typeface="Gill Sans"/>
                <a:cs typeface="Gill Sans"/>
              </a:rPr>
              <a:t> the results</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Model analysis</a:t>
            </a: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8" name="Picture 7" descr="sst_explorer_segment_shape_attributes.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33888" y="1361710"/>
            <a:ext cx="3492000" cy="5404489"/>
          </a:xfrm>
          <a:prstGeom prst="rect">
            <a:avLst/>
          </a:prstGeom>
        </p:spPr>
      </p:pic>
      <p:pic>
        <p:nvPicPr>
          <p:cNvPr id="9" name="Picture 8" descr="figure 14b_sst_analysis_segment_report_progres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87788" y="1236608"/>
            <a:ext cx="3492000" cy="5626474"/>
          </a:xfrm>
          <a:prstGeom prst="rect">
            <a:avLst/>
          </a:prstGeom>
        </p:spPr>
      </p:pic>
    </p:spTree>
    <p:extLst>
      <p:ext uri="{BB962C8B-B14F-4D97-AF65-F5344CB8AC3E}">
        <p14:creationId xmlns:p14="http://schemas.microsoft.com/office/powerpoint/2010/main" val="4249664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2017-06-29 11.20.44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800" y="1054073"/>
            <a:ext cx="6594876" cy="4875159"/>
          </a:xfrm>
          <a:prstGeom prst="rect">
            <a:avLst/>
          </a:prstGeom>
        </p:spPr>
      </p:pic>
      <p:sp>
        <p:nvSpPr>
          <p:cNvPr id="6" name="TextBox 5"/>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Introduction</a:t>
            </a:r>
          </a:p>
        </p:txBody>
      </p:sp>
      <p:pic>
        <p:nvPicPr>
          <p:cNvPr id="14" name="Picture 13"/>
          <p:cNvPicPr>
            <a:picLocks noChangeAspect="1"/>
          </p:cNvPicPr>
          <p:nvPr/>
        </p:nvPicPr>
        <p:blipFill rotWithShape="1">
          <a:blip r:embed="rId3"/>
          <a:srcRect l="24510" t="33921" r="63495" b="52513"/>
          <a:stretch/>
        </p:blipFill>
        <p:spPr>
          <a:xfrm>
            <a:off x="7840664" y="709613"/>
            <a:ext cx="2455861" cy="1735881"/>
          </a:xfrm>
          <a:prstGeom prst="rect">
            <a:avLst/>
          </a:prstGeom>
        </p:spPr>
      </p:pic>
      <p:pic>
        <p:nvPicPr>
          <p:cNvPr id="3" name="Picture 2" descr="2017-06-29 11.03.00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8884" y="2445494"/>
            <a:ext cx="6799270" cy="3962401"/>
          </a:xfrm>
          <a:prstGeom prst="rect">
            <a:avLst/>
          </a:prstGeom>
        </p:spPr>
      </p:pic>
      <p:pic>
        <p:nvPicPr>
          <p:cNvPr id="8" name="Picture 7">
            <a:extLst>
              <a:ext uri="{FF2B5EF4-FFF2-40B4-BE49-F238E27FC236}">
                <a16:creationId xmlns:a16="http://schemas.microsoft.com/office/drawing/2014/main" id="{03D8E307-1173-4D33-AD97-1CD7DC0DD79A}"/>
              </a:ext>
            </a:extLst>
          </p:cNvPr>
          <p:cNvPicPr>
            <a:picLocks noChangeAspect="1"/>
          </p:cNvPicPr>
          <p:nvPr/>
        </p:nvPicPr>
        <p:blipFill rotWithShape="1">
          <a:blip r:embed="rId3"/>
          <a:srcRect l="24602" t="54074" r="63403" b="18105"/>
          <a:stretch/>
        </p:blipFill>
        <p:spPr>
          <a:xfrm>
            <a:off x="7878154" y="2369211"/>
            <a:ext cx="2455861" cy="3560022"/>
          </a:xfrm>
          <a:prstGeom prst="rect">
            <a:avLst/>
          </a:prstGeom>
        </p:spPr>
      </p:pic>
    </p:spTree>
    <p:extLst>
      <p:ext uri="{BB962C8B-B14F-4D97-AF65-F5344CB8AC3E}">
        <p14:creationId xmlns:p14="http://schemas.microsoft.com/office/powerpoint/2010/main" val="42668122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Loading analysis results in Attributes Explorer Tool </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err="1">
                <a:solidFill>
                  <a:srgbClr val="FF6600"/>
                </a:solidFill>
                <a:latin typeface="Gill Sans"/>
                <a:cs typeface="Gill Sans"/>
              </a:rPr>
              <a:t>Visualising</a:t>
            </a:r>
            <a:r>
              <a:rPr lang="en-US" dirty="0">
                <a:solidFill>
                  <a:srgbClr val="FF6600"/>
                </a:solidFill>
                <a:latin typeface="Gill Sans"/>
                <a:cs typeface="Gill Sans"/>
              </a:rPr>
              <a:t> the results</a:t>
            </a: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9" name="Picture 8" descr="figure 16_sst_explorer_axial_window.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01955" y="1320841"/>
            <a:ext cx="9144000" cy="5824872"/>
          </a:xfrm>
          <a:prstGeom prst="rect">
            <a:avLst/>
          </a:prstGeom>
        </p:spPr>
      </p:pic>
    </p:spTree>
    <p:extLst>
      <p:ext uri="{BB962C8B-B14F-4D97-AF65-F5344CB8AC3E}">
        <p14:creationId xmlns:p14="http://schemas.microsoft.com/office/powerpoint/2010/main" val="18431973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Changing colour range </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err="1">
                <a:solidFill>
                  <a:srgbClr val="FF6600"/>
                </a:solidFill>
                <a:latin typeface="Gill Sans"/>
                <a:cs typeface="Gill Sans"/>
              </a:rPr>
              <a:t>Visualisation</a:t>
            </a:r>
            <a:r>
              <a:rPr lang="en-US" dirty="0">
                <a:solidFill>
                  <a:srgbClr val="FF6600"/>
                </a:solidFill>
                <a:latin typeface="Gill Sans"/>
                <a:cs typeface="Gill Sans"/>
              </a:rPr>
              <a:t> and discussion of the results</a:t>
            </a: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7" name="Picture 6" descr="sst_explorer_symbology_changed.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5619" y="1320842"/>
            <a:ext cx="9042163" cy="5760000"/>
          </a:xfrm>
          <a:prstGeom prst="rect">
            <a:avLst/>
          </a:prstGeom>
        </p:spPr>
      </p:pic>
    </p:spTree>
    <p:extLst>
      <p:ext uri="{BB962C8B-B14F-4D97-AF65-F5344CB8AC3E}">
        <p14:creationId xmlns:p14="http://schemas.microsoft.com/office/powerpoint/2010/main" val="30641342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Changing intervals: 10 </a:t>
            </a:r>
            <a:r>
              <a:rPr lang="en-GB" sz="1400" b="1" dirty="0" err="1">
                <a:latin typeface="Gill Sans"/>
                <a:cs typeface="Gill Sans"/>
              </a:rPr>
              <a:t>quantiles</a:t>
            </a:r>
            <a:endParaRPr lang="en-GB" sz="1400" b="1"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err="1">
                <a:solidFill>
                  <a:srgbClr val="FF6600"/>
                </a:solidFill>
                <a:latin typeface="Gill Sans"/>
                <a:cs typeface="Gill Sans"/>
              </a:rPr>
              <a:t>Visualisation</a:t>
            </a:r>
            <a:r>
              <a:rPr lang="en-US" dirty="0">
                <a:solidFill>
                  <a:srgbClr val="FF6600"/>
                </a:solidFill>
                <a:latin typeface="Gill Sans"/>
                <a:cs typeface="Gill Sans"/>
              </a:rPr>
              <a:t> and discussion of the results</a:t>
            </a: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2" name="Picture 1" descr="2017-07-02 11.50.07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500" y="1160161"/>
            <a:ext cx="9042400" cy="5748941"/>
          </a:xfrm>
          <a:prstGeom prst="rect">
            <a:avLst/>
          </a:prstGeom>
        </p:spPr>
      </p:pic>
    </p:spTree>
    <p:extLst>
      <p:ext uri="{BB962C8B-B14F-4D97-AF65-F5344CB8AC3E}">
        <p14:creationId xmlns:p14="http://schemas.microsoft.com/office/powerpoint/2010/main" val="10496270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Changing intervals: equal ranges with Choice</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err="1">
                <a:solidFill>
                  <a:srgbClr val="FF6600"/>
                </a:solidFill>
                <a:latin typeface="Gill Sans"/>
                <a:cs typeface="Gill Sans"/>
              </a:rPr>
              <a:t>Visualisation</a:t>
            </a:r>
            <a:r>
              <a:rPr lang="en-US" dirty="0">
                <a:solidFill>
                  <a:srgbClr val="FF6600"/>
                </a:solidFill>
                <a:latin typeface="Gill Sans"/>
                <a:cs typeface="Gill Sans"/>
              </a:rPr>
              <a:t> and discussion of the results</a:t>
            </a: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2" name="Picture 1" descr="2017-07-02 11.56.23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6803" y="1141932"/>
            <a:ext cx="9059795" cy="5760000"/>
          </a:xfrm>
          <a:prstGeom prst="rect">
            <a:avLst/>
          </a:prstGeom>
        </p:spPr>
      </p:pic>
    </p:spTree>
    <p:extLst>
      <p:ext uri="{BB962C8B-B14F-4D97-AF65-F5344CB8AC3E}">
        <p14:creationId xmlns:p14="http://schemas.microsoft.com/office/powerpoint/2010/main" val="32034366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Changing intervals: 10 </a:t>
            </a:r>
            <a:r>
              <a:rPr lang="en-GB" sz="1400" b="1" dirty="0" err="1">
                <a:latin typeface="Gill Sans"/>
                <a:cs typeface="Gill Sans"/>
              </a:rPr>
              <a:t>quantiles</a:t>
            </a:r>
            <a:r>
              <a:rPr lang="en-GB" sz="1400" b="1" dirty="0">
                <a:latin typeface="Gill Sans"/>
                <a:cs typeface="Gill Sans"/>
              </a:rPr>
              <a:t> with Choice</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err="1">
                <a:solidFill>
                  <a:srgbClr val="FF6600"/>
                </a:solidFill>
                <a:latin typeface="Gill Sans"/>
                <a:cs typeface="Gill Sans"/>
              </a:rPr>
              <a:t>Visualisation</a:t>
            </a:r>
            <a:r>
              <a:rPr lang="en-US" dirty="0">
                <a:solidFill>
                  <a:srgbClr val="FF6600"/>
                </a:solidFill>
                <a:latin typeface="Gill Sans"/>
                <a:cs typeface="Gill Sans"/>
              </a:rPr>
              <a:t> and discussion of the results</a:t>
            </a: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2" name="Picture 1" descr="2017-07-02 11.56.40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6802" y="1154631"/>
            <a:ext cx="9059796" cy="5760000"/>
          </a:xfrm>
          <a:prstGeom prst="rect">
            <a:avLst/>
          </a:prstGeom>
        </p:spPr>
      </p:pic>
    </p:spTree>
    <p:extLst>
      <p:ext uri="{BB962C8B-B14F-4D97-AF65-F5344CB8AC3E}">
        <p14:creationId xmlns:p14="http://schemas.microsoft.com/office/powerpoint/2010/main" val="39657774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Changing intervals: custom range with Choice</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err="1">
                <a:solidFill>
                  <a:srgbClr val="FF6600"/>
                </a:solidFill>
                <a:latin typeface="Gill Sans"/>
                <a:cs typeface="Gill Sans"/>
              </a:rPr>
              <a:t>Visualisation</a:t>
            </a:r>
            <a:r>
              <a:rPr lang="en-US" dirty="0">
                <a:solidFill>
                  <a:srgbClr val="FF6600"/>
                </a:solidFill>
                <a:latin typeface="Gill Sans"/>
                <a:cs typeface="Gill Sans"/>
              </a:rPr>
              <a:t> and discussion of the results</a:t>
            </a: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2" name="Picture 1" descr="2017-07-02 11.57.18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6802" y="1154631"/>
            <a:ext cx="9059796" cy="5760000"/>
          </a:xfrm>
          <a:prstGeom prst="rect">
            <a:avLst/>
          </a:prstGeom>
        </p:spPr>
      </p:pic>
    </p:spTree>
    <p:extLst>
      <p:ext uri="{BB962C8B-B14F-4D97-AF65-F5344CB8AC3E}">
        <p14:creationId xmlns:p14="http://schemas.microsoft.com/office/powerpoint/2010/main" val="34432280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Normalisation of Space Syntax measures</a:t>
            </a: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
        <p:nvSpPr>
          <p:cNvPr id="7" name="TextBox 6">
            <a:extLst>
              <a:ext uri="{FF2B5EF4-FFF2-40B4-BE49-F238E27FC236}">
                <a16:creationId xmlns:a16="http://schemas.microsoft.com/office/drawing/2014/main" id="{A99ACAED-1818-4646-9D21-449130C82423}"/>
              </a:ext>
            </a:extLst>
          </p:cNvPr>
          <p:cNvSpPr txBox="1"/>
          <p:nvPr/>
        </p:nvSpPr>
        <p:spPr>
          <a:xfrm>
            <a:off x="579750" y="604861"/>
            <a:ext cx="5280904" cy="5262979"/>
          </a:xfrm>
          <a:prstGeom prst="rect">
            <a:avLst/>
          </a:prstGeom>
          <a:noFill/>
        </p:spPr>
        <p:txBody>
          <a:bodyPr wrap="square" rtlCol="0">
            <a:spAutoFit/>
          </a:bodyPr>
          <a:lstStyle/>
          <a:p>
            <a:pPr>
              <a:lnSpc>
                <a:spcPct val="150000"/>
              </a:lnSpc>
            </a:pPr>
            <a:r>
              <a:rPr lang="en-GB" sz="1400" b="1" dirty="0"/>
              <a:t>Normalised angular choice</a:t>
            </a:r>
          </a:p>
          <a:p>
            <a:pPr>
              <a:lnSpc>
                <a:spcPct val="150000"/>
              </a:lnSpc>
            </a:pPr>
            <a:r>
              <a:rPr lang="en-GB" sz="1400" dirty="0">
                <a:latin typeface="Arial" panose="020B0604020202020204" pitchFamily="34" charset="0"/>
                <a:cs typeface="Arial" panose="020B0604020202020204" pitchFamily="34" charset="0"/>
              </a:rPr>
              <a:t>Normalised choice aims to solve the paradox that segregated designs add more total (and average) choice to the system than integrated ones. It divides total choice by total depth for each segment in the system. This adjusts choice values according to the depth of each segment in the system, since the more segregated is, the more its choice value with be reduced by being divided by a higher total depth number. This would seem to have the effect of measuring choice in a cost-benefit way.</a:t>
            </a:r>
          </a:p>
          <a:p>
            <a:pPr>
              <a:lnSpc>
                <a:spcPct val="150000"/>
              </a:lnSpc>
            </a:pPr>
            <a:endParaRPr lang="en-GB" sz="1400" b="1" dirty="0">
              <a:latin typeface="Arial" panose="020B0604020202020204" pitchFamily="34" charset="0"/>
              <a:cs typeface="Arial" panose="020B0604020202020204" pitchFamily="34" charset="0"/>
            </a:endParaRPr>
          </a:p>
          <a:p>
            <a:pPr>
              <a:lnSpc>
                <a:spcPct val="150000"/>
              </a:lnSpc>
            </a:pPr>
            <a:r>
              <a:rPr lang="en-GB" sz="1400" b="1" dirty="0">
                <a:latin typeface="Arial" panose="020B0604020202020204" pitchFamily="34" charset="0"/>
                <a:cs typeface="Arial" panose="020B0604020202020204" pitchFamily="34" charset="0"/>
              </a:rPr>
              <a:t>Sources</a:t>
            </a:r>
            <a:r>
              <a:rPr lang="en-GB" sz="1400" dirty="0">
                <a:latin typeface="Arial" panose="020B0604020202020204" pitchFamily="34" charset="0"/>
                <a:cs typeface="Arial" panose="020B0604020202020204" pitchFamily="34" charset="0"/>
              </a:rPr>
              <a:t> </a:t>
            </a:r>
            <a:r>
              <a:rPr lang="en-GB" sz="1400" i="1" dirty="0">
                <a:latin typeface="Arial" panose="020B0604020202020204" pitchFamily="34" charset="0"/>
                <a:cs typeface="Arial" panose="020B0604020202020204" pitchFamily="34" charset="0"/>
              </a:rPr>
              <a:t>Hillier, B., Yang, T., Turner, A., (2012) Advancing </a:t>
            </a:r>
            <a:r>
              <a:rPr lang="en-GB" sz="1400" i="1" dirty="0" err="1">
                <a:latin typeface="Arial" panose="020B0604020202020204" pitchFamily="34" charset="0"/>
                <a:cs typeface="Arial" panose="020B0604020202020204" pitchFamily="34" charset="0"/>
              </a:rPr>
              <a:t>depthmap</a:t>
            </a:r>
            <a:r>
              <a:rPr lang="en-GB" sz="1400" i="1" dirty="0">
                <a:latin typeface="Arial" panose="020B0604020202020204" pitchFamily="34" charset="0"/>
                <a:cs typeface="Arial" panose="020B0604020202020204" pitchFamily="34" charset="0"/>
              </a:rPr>
              <a:t> to advance our understanding of cities. In: Greene, M and Reyes, J and Castro, A, (eds.) 8th International Space Syntax Symposium. </a:t>
            </a:r>
            <a:r>
              <a:rPr lang="en-GB" sz="1400" i="1" dirty="0" err="1">
                <a:latin typeface="Arial" panose="020B0604020202020204" pitchFamily="34" charset="0"/>
                <a:cs typeface="Arial" panose="020B0604020202020204" pitchFamily="34" charset="0"/>
              </a:rPr>
              <a:t>Pontificia</a:t>
            </a:r>
            <a:r>
              <a:rPr lang="en-GB" sz="1400" i="1" dirty="0">
                <a:latin typeface="Arial" panose="020B0604020202020204" pitchFamily="34" charset="0"/>
                <a:cs typeface="Arial" panose="020B0604020202020204" pitchFamily="34" charset="0"/>
              </a:rPr>
              <a:t> Universidad </a:t>
            </a:r>
            <a:r>
              <a:rPr lang="en-GB" sz="1400" i="1" dirty="0" err="1">
                <a:latin typeface="Arial" panose="020B0604020202020204" pitchFamily="34" charset="0"/>
                <a:cs typeface="Arial" panose="020B0604020202020204" pitchFamily="34" charset="0"/>
              </a:rPr>
              <a:t>Catolica</a:t>
            </a:r>
            <a:r>
              <a:rPr lang="en-GB" sz="1400" i="1" dirty="0">
                <a:latin typeface="Arial" panose="020B0604020202020204" pitchFamily="34" charset="0"/>
                <a:cs typeface="Arial" panose="020B0604020202020204" pitchFamily="34" charset="0"/>
              </a:rPr>
              <a:t> de Chile: Santiago, Chile.</a:t>
            </a:r>
          </a:p>
          <a:p>
            <a:pPr>
              <a:lnSpc>
                <a:spcPct val="150000"/>
              </a:lnSpc>
            </a:pPr>
            <a:endParaRPr lang="en-GB" sz="1400" b="1"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2523AD07-BC7A-4EE3-9779-52132A960A99}"/>
              </a:ext>
            </a:extLst>
          </p:cNvPr>
          <p:cNvSpPr/>
          <p:nvPr/>
        </p:nvSpPr>
        <p:spPr>
          <a:xfrm>
            <a:off x="343870" y="6304661"/>
            <a:ext cx="6050580" cy="769441"/>
          </a:xfrm>
          <a:prstGeom prst="rect">
            <a:avLst/>
          </a:prstGeom>
        </p:spPr>
        <p:txBody>
          <a:bodyPr wrap="square">
            <a:spAutoFit/>
          </a:bodyPr>
          <a:lstStyle/>
          <a:p>
            <a:r>
              <a:rPr lang="en-GB" sz="1100" b="1" dirty="0"/>
              <a:t>Normalising least angle choice in </a:t>
            </a:r>
            <a:r>
              <a:rPr lang="en-GB" sz="1100" b="1" dirty="0" err="1"/>
              <a:t>Depthmap</a:t>
            </a:r>
            <a:r>
              <a:rPr lang="en-GB" sz="1100" b="1" dirty="0"/>
              <a:t> - and how it opens up new perspectives on the global and local analysis of city space </a:t>
            </a:r>
            <a:endParaRPr lang="en-GB" sz="1100" dirty="0"/>
          </a:p>
          <a:p>
            <a:r>
              <a:rPr lang="en-GB" sz="1100" dirty="0">
                <a:hlinkClick r:id="rId2"/>
              </a:rPr>
              <a:t>http://discovery.ucl.ac.uk/1389938/</a:t>
            </a:r>
            <a:endParaRPr lang="en-GB" sz="1100" dirty="0"/>
          </a:p>
          <a:p>
            <a:endParaRPr lang="en-GB" sz="1100" dirty="0"/>
          </a:p>
        </p:txBody>
      </p:sp>
      <p:sp>
        <p:nvSpPr>
          <p:cNvPr id="10" name="Rectangle 9">
            <a:extLst>
              <a:ext uri="{FF2B5EF4-FFF2-40B4-BE49-F238E27FC236}">
                <a16:creationId xmlns:a16="http://schemas.microsoft.com/office/drawing/2014/main" id="{403F990D-CB3A-4EFF-B1DC-8EA4B1DC030C}"/>
              </a:ext>
            </a:extLst>
          </p:cNvPr>
          <p:cNvSpPr/>
          <p:nvPr/>
        </p:nvSpPr>
        <p:spPr>
          <a:xfrm>
            <a:off x="729570" y="5596966"/>
            <a:ext cx="4515530" cy="523220"/>
          </a:xfrm>
          <a:prstGeom prst="rect">
            <a:avLst/>
          </a:prstGeom>
          <a:noFill/>
        </p:spPr>
        <p:txBody>
          <a:bodyPr wrap="square" rtlCol="0">
            <a:spAutoFit/>
          </a:bodyPr>
          <a:lstStyle/>
          <a:p>
            <a:r>
              <a:rPr lang="en-GB" sz="2800" b="1" dirty="0">
                <a:solidFill>
                  <a:srgbClr val="FF6600"/>
                </a:solidFill>
                <a:latin typeface="Gill Sans"/>
              </a:rPr>
              <a:t>NACH = logCH+1/logTD+3 </a:t>
            </a:r>
          </a:p>
        </p:txBody>
      </p:sp>
    </p:spTree>
    <p:extLst>
      <p:ext uri="{BB962C8B-B14F-4D97-AF65-F5344CB8AC3E}">
        <p14:creationId xmlns:p14="http://schemas.microsoft.com/office/powerpoint/2010/main" val="18105826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
        <p:nvSpPr>
          <p:cNvPr id="7" name="TextBox 6">
            <a:extLst>
              <a:ext uri="{FF2B5EF4-FFF2-40B4-BE49-F238E27FC236}">
                <a16:creationId xmlns:a16="http://schemas.microsoft.com/office/drawing/2014/main" id="{A99ACAED-1818-4646-9D21-449130C82423}"/>
              </a:ext>
            </a:extLst>
          </p:cNvPr>
          <p:cNvSpPr txBox="1"/>
          <p:nvPr/>
        </p:nvSpPr>
        <p:spPr>
          <a:xfrm>
            <a:off x="821420" y="893131"/>
            <a:ext cx="5280904" cy="3323987"/>
          </a:xfrm>
          <a:prstGeom prst="rect">
            <a:avLst/>
          </a:prstGeom>
          <a:noFill/>
        </p:spPr>
        <p:txBody>
          <a:bodyPr wrap="square" rtlCol="0">
            <a:spAutoFit/>
          </a:bodyPr>
          <a:lstStyle/>
          <a:p>
            <a:pPr>
              <a:lnSpc>
                <a:spcPct val="150000"/>
              </a:lnSpc>
            </a:pPr>
            <a:r>
              <a:rPr lang="en-GB" sz="1400" b="1" dirty="0"/>
              <a:t>Normalised angular integration</a:t>
            </a:r>
          </a:p>
          <a:p>
            <a:pPr>
              <a:lnSpc>
                <a:spcPct val="150000"/>
              </a:lnSpc>
            </a:pPr>
            <a:r>
              <a:rPr lang="en-GB" sz="1400" dirty="0"/>
              <a:t>Normalised angular integration aims to normalise angular total depth by comparing the system to the urban average.</a:t>
            </a:r>
          </a:p>
          <a:p>
            <a:pPr>
              <a:lnSpc>
                <a:spcPct val="150000"/>
              </a:lnSpc>
            </a:pPr>
            <a:endParaRPr lang="en-GB" sz="1400" dirty="0"/>
          </a:p>
          <a:p>
            <a:pPr>
              <a:lnSpc>
                <a:spcPct val="150000"/>
              </a:lnSpc>
            </a:pPr>
            <a:r>
              <a:rPr lang="en-GB" sz="1400" b="1" dirty="0"/>
              <a:t>Sources</a:t>
            </a:r>
            <a:r>
              <a:rPr lang="en-GB" sz="1400" dirty="0"/>
              <a:t> </a:t>
            </a:r>
            <a:r>
              <a:rPr lang="en-GB" sz="1400" i="1" dirty="0"/>
              <a:t>Hillier, B., Yang, T., Turner, A. (2012) Advancing </a:t>
            </a:r>
            <a:r>
              <a:rPr lang="en-GB" sz="1400" i="1" dirty="0" err="1"/>
              <a:t>DepthMap</a:t>
            </a:r>
            <a:r>
              <a:rPr lang="en-GB" sz="1400" i="1" dirty="0"/>
              <a:t> to advance our understanding of cities: comparing streets and cities, and streets to cities. In: Greene, M and Reyes, J and Castro, A, (eds.) 8th International Space Syntax Symposium</a:t>
            </a:r>
            <a:r>
              <a:rPr lang="en-GB" sz="1400" b="1" i="1" dirty="0"/>
              <a:t>.</a:t>
            </a:r>
            <a:r>
              <a:rPr lang="en-GB" sz="1400" i="1" dirty="0"/>
              <a:t> </a:t>
            </a:r>
            <a:r>
              <a:rPr lang="en-GB" sz="1400" i="1" dirty="0" err="1"/>
              <a:t>Pontificia</a:t>
            </a:r>
            <a:r>
              <a:rPr lang="en-GB" sz="1400" i="1" dirty="0"/>
              <a:t> Universidad </a:t>
            </a:r>
            <a:r>
              <a:rPr lang="en-GB" sz="1400" i="1" dirty="0" err="1"/>
              <a:t>Catolica</a:t>
            </a:r>
            <a:r>
              <a:rPr lang="en-GB" sz="1400" i="1" dirty="0"/>
              <a:t> de Chile: Santiago, Chile.</a:t>
            </a:r>
          </a:p>
        </p:txBody>
      </p:sp>
      <p:sp>
        <p:nvSpPr>
          <p:cNvPr id="9" name="Rectangle 8">
            <a:extLst>
              <a:ext uri="{FF2B5EF4-FFF2-40B4-BE49-F238E27FC236}">
                <a16:creationId xmlns:a16="http://schemas.microsoft.com/office/drawing/2014/main" id="{1B40E581-82C1-413D-A6CC-169CC917F9CA}"/>
              </a:ext>
            </a:extLst>
          </p:cNvPr>
          <p:cNvSpPr/>
          <p:nvPr/>
        </p:nvSpPr>
        <p:spPr>
          <a:xfrm>
            <a:off x="821420" y="4603327"/>
            <a:ext cx="2943434" cy="523220"/>
          </a:xfrm>
          <a:prstGeom prst="rect">
            <a:avLst/>
          </a:prstGeom>
          <a:noFill/>
        </p:spPr>
        <p:txBody>
          <a:bodyPr wrap="square" rtlCol="0">
            <a:spAutoFit/>
          </a:bodyPr>
          <a:lstStyle/>
          <a:p>
            <a:r>
              <a:rPr lang="en-GB" sz="2800" b="1" dirty="0">
                <a:solidFill>
                  <a:srgbClr val="FF6600"/>
                </a:solidFill>
                <a:latin typeface="Gill Sans"/>
              </a:rPr>
              <a:t>NAIN = NC^1.2/TD</a:t>
            </a:r>
          </a:p>
        </p:txBody>
      </p:sp>
      <p:sp>
        <p:nvSpPr>
          <p:cNvPr id="11" name="Rectangle 10">
            <a:extLst>
              <a:ext uri="{FF2B5EF4-FFF2-40B4-BE49-F238E27FC236}">
                <a16:creationId xmlns:a16="http://schemas.microsoft.com/office/drawing/2014/main" id="{47A010A7-5165-41AE-8430-6C0171F57063}"/>
              </a:ext>
            </a:extLst>
          </p:cNvPr>
          <p:cNvSpPr/>
          <p:nvPr/>
        </p:nvSpPr>
        <p:spPr>
          <a:xfrm>
            <a:off x="343870" y="6304661"/>
            <a:ext cx="6050580" cy="769441"/>
          </a:xfrm>
          <a:prstGeom prst="rect">
            <a:avLst/>
          </a:prstGeom>
        </p:spPr>
        <p:txBody>
          <a:bodyPr wrap="square">
            <a:spAutoFit/>
          </a:bodyPr>
          <a:lstStyle/>
          <a:p>
            <a:r>
              <a:rPr lang="en-GB" sz="1100" b="1" dirty="0"/>
              <a:t>Normalising least angle choice in </a:t>
            </a:r>
            <a:r>
              <a:rPr lang="en-GB" sz="1100" b="1" dirty="0" err="1"/>
              <a:t>Depthmap</a:t>
            </a:r>
            <a:r>
              <a:rPr lang="en-GB" sz="1100" b="1" dirty="0"/>
              <a:t> - and how it opens up new perspectives on the global and local analysis of city space </a:t>
            </a:r>
            <a:endParaRPr lang="en-GB" sz="1100" dirty="0"/>
          </a:p>
          <a:p>
            <a:r>
              <a:rPr lang="en-GB" sz="1100" dirty="0">
                <a:hlinkClick r:id="rId2"/>
              </a:rPr>
              <a:t>http://discovery.ucl.ac.uk/1389938/</a:t>
            </a:r>
            <a:endParaRPr lang="en-GB" sz="1100" dirty="0"/>
          </a:p>
          <a:p>
            <a:endParaRPr lang="en-GB" sz="1100" dirty="0"/>
          </a:p>
        </p:txBody>
      </p:sp>
      <p:sp>
        <p:nvSpPr>
          <p:cNvPr id="12" name="TextBox 11">
            <a:extLst>
              <a:ext uri="{FF2B5EF4-FFF2-40B4-BE49-F238E27FC236}">
                <a16:creationId xmlns:a16="http://schemas.microsoft.com/office/drawing/2014/main" id="{8B791CE9-7CE0-460D-94E6-8DE63E755564}"/>
              </a:ext>
            </a:extLst>
          </p:cNvPr>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Normalisation of Space Syntax measures</a:t>
            </a:r>
          </a:p>
        </p:txBody>
      </p:sp>
    </p:spTree>
    <p:extLst>
      <p:ext uri="{BB962C8B-B14F-4D97-AF65-F5344CB8AC3E}">
        <p14:creationId xmlns:p14="http://schemas.microsoft.com/office/powerpoint/2010/main" val="13975942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p-303661_1280.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44060" y="747095"/>
            <a:ext cx="6048697" cy="5491083"/>
          </a:xfrm>
          <a:prstGeom prst="rect">
            <a:avLst/>
          </a:prstGeom>
        </p:spPr>
      </p:pic>
    </p:spTree>
    <p:extLst>
      <p:ext uri="{BB962C8B-B14F-4D97-AF65-F5344CB8AC3E}">
        <p14:creationId xmlns:p14="http://schemas.microsoft.com/office/powerpoint/2010/main" val="33074219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52363"/>
          </a:xfrm>
          <a:prstGeom prst="rect">
            <a:avLst/>
          </a:prstGeom>
          <a:noFill/>
        </p:spPr>
        <p:txBody>
          <a:bodyPr wrap="square" rtlCol="0">
            <a:spAutoFit/>
          </a:bodyPr>
          <a:lstStyle/>
          <a:p>
            <a:pPr>
              <a:lnSpc>
                <a:spcPct val="150000"/>
              </a:lnSpc>
            </a:pPr>
            <a:r>
              <a:rPr lang="en-GB" sz="1400" b="1" dirty="0">
                <a:latin typeface="Gill Sans"/>
                <a:cs typeface="Gill Sans"/>
              </a:rPr>
              <a:t>Preparing other urban data layers</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Urban Data Input Tool: recoding frontages, entrances and land use surveys</a:t>
            </a:r>
          </a:p>
          <a:p>
            <a:pPr>
              <a:lnSpc>
                <a:spcPct val="150000"/>
              </a:lnSpc>
            </a:pPr>
            <a:endParaRPr lang="en-GB" sz="1400" dirty="0">
              <a:latin typeface="Gill Sans"/>
              <a:cs typeface="Gill Sans"/>
            </a:endParaRPr>
          </a:p>
          <a:p>
            <a:pPr marL="285750" indent="-285750">
              <a:lnSpc>
                <a:spcPct val="150000"/>
              </a:lnSpc>
              <a:buFont typeface="Arial"/>
              <a:buChar char="•"/>
            </a:pPr>
            <a:r>
              <a:rPr lang="en-GB" sz="1400" dirty="0">
                <a:latin typeface="Gill Sans"/>
                <a:cs typeface="Gill Sans"/>
              </a:rPr>
              <a:t>Creating the data layer</a:t>
            </a:r>
          </a:p>
          <a:p>
            <a:pPr marL="285750" indent="-285750">
              <a:lnSpc>
                <a:spcPct val="150000"/>
              </a:lnSpc>
              <a:buFont typeface="Arial"/>
              <a:buChar char="•"/>
            </a:pPr>
            <a:endParaRPr lang="en-GB" sz="1400" dirty="0">
              <a:latin typeface="Gill Sans"/>
              <a:cs typeface="Gill Sans"/>
            </a:endParaRPr>
          </a:p>
          <a:p>
            <a:pPr marL="285750" indent="-285750">
              <a:lnSpc>
                <a:spcPct val="150000"/>
              </a:lnSpc>
              <a:buFont typeface="Arial"/>
              <a:buChar char="•"/>
            </a:pPr>
            <a:r>
              <a:rPr lang="en-GB" sz="1400" dirty="0">
                <a:latin typeface="Gill Sans"/>
                <a:cs typeface="Gill Sans"/>
              </a:rPr>
              <a:t>Drawing new features</a:t>
            </a:r>
          </a:p>
          <a:p>
            <a:pPr marL="285750" indent="-285750">
              <a:lnSpc>
                <a:spcPct val="150000"/>
              </a:lnSpc>
              <a:buFont typeface="Arial"/>
              <a:buChar char="•"/>
            </a:pPr>
            <a:endParaRPr lang="en-GB" sz="1400" dirty="0">
              <a:latin typeface="Gill Sans"/>
              <a:cs typeface="Gill Sans"/>
            </a:endParaRPr>
          </a:p>
          <a:p>
            <a:pPr marL="285750" indent="-285750">
              <a:lnSpc>
                <a:spcPct val="150000"/>
              </a:lnSpc>
              <a:buFont typeface="Arial"/>
              <a:buChar char="•"/>
            </a:pPr>
            <a:r>
              <a:rPr lang="en-GB" sz="1400" dirty="0">
                <a:latin typeface="Gill Sans"/>
                <a:cs typeface="Gill Sans"/>
              </a:rPr>
              <a:t>Updating features</a:t>
            </a:r>
          </a:p>
          <a:p>
            <a:pPr marL="285750" indent="-285750">
              <a:lnSpc>
                <a:spcPct val="150000"/>
              </a:lnSpc>
              <a:buFont typeface="Arial"/>
              <a:buChar char="•"/>
            </a:pPr>
            <a:endParaRPr lang="en-GB" sz="1400" dirty="0">
              <a:latin typeface="Gill Sans"/>
              <a:cs typeface="Gill Sans"/>
            </a:endParaRPr>
          </a:p>
          <a:p>
            <a:pPr marL="285750" indent="-285750">
              <a:lnSpc>
                <a:spcPct val="150000"/>
              </a:lnSpc>
              <a:buFont typeface="Arial"/>
              <a:buChar char="•"/>
            </a:pPr>
            <a:r>
              <a:rPr lang="en-GB" sz="1400" dirty="0">
                <a:latin typeface="Gill Sans"/>
                <a:cs typeface="Gill Sans"/>
              </a:rPr>
              <a:t>Viewing the attributes</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Task 2</a:t>
            </a:r>
          </a:p>
        </p:txBody>
      </p:sp>
      <p:sp>
        <p:nvSpPr>
          <p:cNvPr id="8" name="Oval 7"/>
          <p:cNvSpPr>
            <a:spLocks noChangeAspect="1"/>
          </p:cNvSpPr>
          <p:nvPr/>
        </p:nvSpPr>
        <p:spPr bwMode="auto">
          <a:xfrm>
            <a:off x="471750" y="315531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8365373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a:solidFill>
                  <a:srgbClr val="FF6600"/>
                </a:solidFill>
                <a:latin typeface="Gill Sans"/>
                <a:cs typeface="Gill Sans"/>
              </a:rPr>
              <a:t>Introduction</a:t>
            </a:r>
            <a:endParaRPr lang="en-US" dirty="0">
              <a:solidFill>
                <a:srgbClr val="FF6600"/>
              </a:solidFill>
              <a:latin typeface="Gill Sans"/>
              <a:cs typeface="Gill Sans"/>
            </a:endParaRPr>
          </a:p>
        </p:txBody>
      </p:sp>
      <p:sp>
        <p:nvSpPr>
          <p:cNvPr id="5" name="TextBox 4"/>
          <p:cNvSpPr txBox="1"/>
          <p:nvPr/>
        </p:nvSpPr>
        <p:spPr>
          <a:xfrm>
            <a:off x="5345114" y="709613"/>
            <a:ext cx="5280904" cy="3000821"/>
          </a:xfrm>
          <a:prstGeom prst="rect">
            <a:avLst/>
          </a:prstGeom>
          <a:noFill/>
        </p:spPr>
        <p:txBody>
          <a:bodyPr wrap="square" rtlCol="0">
            <a:spAutoFit/>
          </a:bodyPr>
          <a:lstStyle/>
          <a:p>
            <a:pPr>
              <a:lnSpc>
                <a:spcPct val="150000"/>
              </a:lnSpc>
            </a:pPr>
            <a:r>
              <a:rPr lang="en-GB" sz="1400" b="1" dirty="0">
                <a:latin typeface="Gill Sans"/>
                <a:cs typeface="Gill Sans"/>
              </a:rPr>
              <a:t>Objectives</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Learn how to use the 'Space Syntax Toolkit' (SST) for standard Space syntax axial and segment analysis in QGIS</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Learn about data input methods</a:t>
            </a:r>
          </a:p>
          <a:p>
            <a:pPr>
              <a:lnSpc>
                <a:spcPct val="150000"/>
              </a:lnSpc>
            </a:pPr>
            <a:endParaRPr lang="en-GB" sz="1400" dirty="0">
              <a:latin typeface="Gill Sans"/>
              <a:cs typeface="Gill Sans"/>
            </a:endParaRPr>
          </a:p>
          <a:p>
            <a:pPr>
              <a:lnSpc>
                <a:spcPct val="150000"/>
              </a:lnSpc>
            </a:pPr>
            <a:endParaRPr lang="en-GB" sz="1400" dirty="0">
              <a:latin typeface="Gill Sans"/>
              <a:cs typeface="Gill Sans"/>
            </a:endParaRPr>
          </a:p>
          <a:p>
            <a:pPr>
              <a:lnSpc>
                <a:spcPct val="150000"/>
              </a:lnSpc>
            </a:pPr>
            <a:endParaRPr lang="en-GB" sz="1400" dirty="0">
              <a:latin typeface="Gill Sans"/>
              <a:cs typeface="Gill Sans"/>
            </a:endParaRPr>
          </a:p>
        </p:txBody>
      </p:sp>
    </p:spTree>
    <p:extLst>
      <p:ext uri="{BB962C8B-B14F-4D97-AF65-F5344CB8AC3E}">
        <p14:creationId xmlns:p14="http://schemas.microsoft.com/office/powerpoint/2010/main" val="38391834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a:t>
            </a:r>
            <a:endParaRPr lang="en-US" dirty="0">
              <a:solidFill>
                <a:srgbClr val="FF6600"/>
              </a:solidFill>
              <a:latin typeface="Gill Sans"/>
              <a:cs typeface="Gill Sans"/>
            </a:endParaRPr>
          </a:p>
        </p:txBody>
      </p:sp>
      <p:sp>
        <p:nvSpPr>
          <p:cNvPr id="3" name="Rectangle 2">
            <a:extLst>
              <a:ext uri="{FF2B5EF4-FFF2-40B4-BE49-F238E27FC236}">
                <a16:creationId xmlns:a16="http://schemas.microsoft.com/office/drawing/2014/main" id="{C8765E5C-1233-48D0-BF58-3932883ED395}"/>
              </a:ext>
            </a:extLst>
          </p:cNvPr>
          <p:cNvSpPr/>
          <p:nvPr/>
        </p:nvSpPr>
        <p:spPr>
          <a:xfrm>
            <a:off x="814270" y="5842056"/>
            <a:ext cx="8463293" cy="738664"/>
          </a:xfrm>
          <a:prstGeom prst="rect">
            <a:avLst/>
          </a:prstGeom>
        </p:spPr>
        <p:txBody>
          <a:bodyPr wrap="square">
            <a:spAutoFit/>
          </a:bodyPr>
          <a:lstStyle/>
          <a:p>
            <a:r>
              <a:rPr lang="en-GB" sz="1400" dirty="0">
                <a:solidFill>
                  <a:srgbClr val="24292E"/>
                </a:solidFill>
                <a:latin typeface="Arial" panose="020B0604020202020204" pitchFamily="34" charset="0"/>
                <a:cs typeface="Arial" panose="020B0604020202020204" pitchFamily="34" charset="0"/>
              </a:rPr>
              <a:t>Urban Data Input Tool is a plugin to ease aid the input of urban data like frontage type, entrance type and land use type as per Space Syntax Limited standards. The Space Syntax community is the key users for the plugin. The display styles and categories included are as per Space Syntax Limited Standards. </a:t>
            </a:r>
            <a:endParaRPr lang="en-US" sz="1400" dirty="0">
              <a:solidFill>
                <a:srgbClr val="24292E"/>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FF07EDF8-71F8-4029-ADB9-506119322DE7}"/>
              </a:ext>
            </a:extLst>
          </p:cNvPr>
          <p:cNvPicPr>
            <a:picLocks noChangeAspect="1"/>
          </p:cNvPicPr>
          <p:nvPr/>
        </p:nvPicPr>
        <p:blipFill rotWithShape="1">
          <a:blip r:embed="rId2">
            <a:extLst>
              <a:ext uri="{28A0092B-C50C-407E-A947-70E740481C1C}">
                <a14:useLocalDpi xmlns:a14="http://schemas.microsoft.com/office/drawing/2010/main" val="0"/>
              </a:ext>
            </a:extLst>
          </a:blip>
          <a:srcRect b="4582"/>
          <a:stretch/>
        </p:blipFill>
        <p:spPr>
          <a:xfrm>
            <a:off x="951765" y="891766"/>
            <a:ext cx="8122471" cy="4862352"/>
          </a:xfrm>
          <a:prstGeom prst="rect">
            <a:avLst/>
          </a:prstGeom>
        </p:spPr>
      </p:pic>
      <p:sp>
        <p:nvSpPr>
          <p:cNvPr id="11" name="Oval 10"/>
          <p:cNvSpPr>
            <a:spLocks noChangeAspect="1"/>
          </p:cNvSpPr>
          <p:nvPr/>
        </p:nvSpPr>
        <p:spPr bwMode="auto">
          <a:xfrm>
            <a:off x="471750" y="315531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3848356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a:t>
            </a:r>
            <a:endParaRPr lang="en-US" dirty="0">
              <a:solidFill>
                <a:srgbClr val="FF6600"/>
              </a:solidFill>
              <a:latin typeface="Gill Sans"/>
              <a:cs typeface="Gill Sans"/>
            </a:endParaRPr>
          </a:p>
        </p:txBody>
      </p:sp>
      <p:sp>
        <p:nvSpPr>
          <p:cNvPr id="8" name="Rectangle 7">
            <a:extLst>
              <a:ext uri="{FF2B5EF4-FFF2-40B4-BE49-F238E27FC236}">
                <a16:creationId xmlns:a16="http://schemas.microsoft.com/office/drawing/2014/main" id="{49227C21-D93A-4286-8576-D65D00416CBE}"/>
              </a:ext>
            </a:extLst>
          </p:cNvPr>
          <p:cNvSpPr/>
          <p:nvPr/>
        </p:nvSpPr>
        <p:spPr>
          <a:xfrm>
            <a:off x="4107770" y="43185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Entrance survey</a:t>
            </a:r>
            <a:endParaRPr lang="en-US" sz="1100" b="1" dirty="0">
              <a:solidFill>
                <a:srgbClr val="24292E"/>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4E980011-3E5D-4BE1-9342-051763B9D2E1}"/>
              </a:ext>
            </a:extLst>
          </p:cNvPr>
          <p:cNvSpPr/>
          <p:nvPr/>
        </p:nvSpPr>
        <p:spPr>
          <a:xfrm>
            <a:off x="7295470" y="43185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Land use survey</a:t>
            </a:r>
            <a:endParaRPr lang="en-US" sz="1100" b="1" dirty="0">
              <a:solidFill>
                <a:srgbClr val="24292E"/>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B3144D15-9323-478E-9052-80288AA06CCD}"/>
              </a:ext>
            </a:extLst>
          </p:cNvPr>
          <p:cNvSpPr/>
          <p:nvPr/>
        </p:nvSpPr>
        <p:spPr>
          <a:xfrm>
            <a:off x="627970" y="43185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Frontage survey</a:t>
            </a:r>
            <a:endParaRPr lang="en-US" sz="1100" b="1" dirty="0">
              <a:solidFill>
                <a:srgbClr val="24292E"/>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FF07EDF8-71F8-4029-ADB9-506119322DE7}"/>
              </a:ext>
            </a:extLst>
          </p:cNvPr>
          <p:cNvPicPr>
            <a:picLocks noChangeAspect="1"/>
          </p:cNvPicPr>
          <p:nvPr/>
        </p:nvPicPr>
        <p:blipFill rotWithShape="1">
          <a:blip r:embed="rId2">
            <a:extLst>
              <a:ext uri="{28A0092B-C50C-407E-A947-70E740481C1C}">
                <a14:useLocalDpi xmlns:a14="http://schemas.microsoft.com/office/drawing/2010/main" val="0"/>
              </a:ext>
            </a:extLst>
          </a:blip>
          <a:srcRect l="34828" r="35238"/>
          <a:stretch/>
        </p:blipFill>
        <p:spPr>
          <a:xfrm>
            <a:off x="703969" y="704312"/>
            <a:ext cx="2505494" cy="5020976"/>
          </a:xfrm>
          <a:prstGeom prst="rect">
            <a:avLst/>
          </a:prstGeom>
        </p:spPr>
      </p:pic>
      <p:pic>
        <p:nvPicPr>
          <p:cNvPr id="14" name="Picture 13">
            <a:extLst>
              <a:ext uri="{FF2B5EF4-FFF2-40B4-BE49-F238E27FC236}">
                <a16:creationId xmlns:a16="http://schemas.microsoft.com/office/drawing/2014/main" id="{FF07EDF8-71F8-4029-ADB9-506119322DE7}"/>
              </a:ext>
            </a:extLst>
          </p:cNvPr>
          <p:cNvPicPr>
            <a:picLocks noChangeAspect="1"/>
          </p:cNvPicPr>
          <p:nvPr/>
        </p:nvPicPr>
        <p:blipFill rotWithShape="1">
          <a:blip r:embed="rId3">
            <a:extLst>
              <a:ext uri="{28A0092B-C50C-407E-A947-70E740481C1C}">
                <a14:useLocalDpi xmlns:a14="http://schemas.microsoft.com/office/drawing/2010/main" val="0"/>
              </a:ext>
            </a:extLst>
          </a:blip>
          <a:srcRect l="35025" r="35099" b="4582"/>
          <a:stretch/>
        </p:blipFill>
        <p:spPr>
          <a:xfrm>
            <a:off x="7411781" y="701744"/>
            <a:ext cx="2505229" cy="5019669"/>
          </a:xfrm>
          <a:prstGeom prst="rect">
            <a:avLst/>
          </a:prstGeom>
        </p:spPr>
      </p:pic>
      <p:pic>
        <p:nvPicPr>
          <p:cNvPr id="15" name="Picture 14">
            <a:extLst>
              <a:ext uri="{FF2B5EF4-FFF2-40B4-BE49-F238E27FC236}">
                <a16:creationId xmlns:a16="http://schemas.microsoft.com/office/drawing/2014/main" id="{FF07EDF8-71F8-4029-ADB9-506119322DE7}"/>
              </a:ext>
            </a:extLst>
          </p:cNvPr>
          <p:cNvPicPr>
            <a:picLocks noChangeAspect="1"/>
          </p:cNvPicPr>
          <p:nvPr/>
        </p:nvPicPr>
        <p:blipFill rotWithShape="1">
          <a:blip r:embed="rId4">
            <a:extLst>
              <a:ext uri="{28A0092B-C50C-407E-A947-70E740481C1C}">
                <a14:useLocalDpi xmlns:a14="http://schemas.microsoft.com/office/drawing/2010/main" val="0"/>
              </a:ext>
            </a:extLst>
          </a:blip>
          <a:srcRect l="34945" r="35296" b="4699"/>
          <a:stretch/>
        </p:blipFill>
        <p:spPr>
          <a:xfrm>
            <a:off x="4121503" y="687112"/>
            <a:ext cx="2505229" cy="5042874"/>
          </a:xfrm>
          <a:prstGeom prst="rect">
            <a:avLst/>
          </a:prstGeom>
        </p:spPr>
      </p:pic>
      <p:sp>
        <p:nvSpPr>
          <p:cNvPr id="17" name="Oval 16"/>
          <p:cNvSpPr>
            <a:spLocks noChangeAspect="1"/>
          </p:cNvSpPr>
          <p:nvPr/>
        </p:nvSpPr>
        <p:spPr bwMode="auto">
          <a:xfrm>
            <a:off x="471750" y="315531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4957864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a:t>
            </a:r>
            <a:endParaRPr lang="en-US" dirty="0">
              <a:solidFill>
                <a:srgbClr val="FF6600"/>
              </a:solidFill>
              <a:latin typeface="Gill Sans"/>
              <a:cs typeface="Gill Sans"/>
            </a:endParaRPr>
          </a:p>
        </p:txBody>
      </p:sp>
      <p:sp>
        <p:nvSpPr>
          <p:cNvPr id="8" name="Rectangle 7">
            <a:extLst>
              <a:ext uri="{FF2B5EF4-FFF2-40B4-BE49-F238E27FC236}">
                <a16:creationId xmlns:a16="http://schemas.microsoft.com/office/drawing/2014/main" id="{49227C21-D93A-4286-8576-D65D00416CBE}"/>
              </a:ext>
            </a:extLst>
          </p:cNvPr>
          <p:cNvSpPr/>
          <p:nvPr/>
        </p:nvSpPr>
        <p:spPr>
          <a:xfrm>
            <a:off x="4107770" y="43185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Entrance tool</a:t>
            </a:r>
            <a:endParaRPr lang="en-US" sz="1100" b="1" dirty="0">
              <a:solidFill>
                <a:srgbClr val="24292E"/>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4E980011-3E5D-4BE1-9342-051763B9D2E1}"/>
              </a:ext>
            </a:extLst>
          </p:cNvPr>
          <p:cNvSpPr/>
          <p:nvPr/>
        </p:nvSpPr>
        <p:spPr>
          <a:xfrm>
            <a:off x="7295470" y="43185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Land use tool</a:t>
            </a:r>
            <a:endParaRPr lang="en-US" sz="1100" b="1" dirty="0">
              <a:solidFill>
                <a:srgbClr val="24292E"/>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46754039-3BCF-4B99-BB9A-044BD5FB44AE}"/>
              </a:ext>
            </a:extLst>
          </p:cNvPr>
          <p:cNvPicPr>
            <a:picLocks noChangeAspect="1"/>
          </p:cNvPicPr>
          <p:nvPr/>
        </p:nvPicPr>
        <p:blipFill>
          <a:blip r:embed="rId2"/>
          <a:stretch>
            <a:fillRect/>
          </a:stretch>
        </p:blipFill>
        <p:spPr>
          <a:xfrm>
            <a:off x="725160" y="693467"/>
            <a:ext cx="2627640" cy="4938556"/>
          </a:xfrm>
          <a:prstGeom prst="rect">
            <a:avLst/>
          </a:prstGeom>
        </p:spPr>
      </p:pic>
      <p:pic>
        <p:nvPicPr>
          <p:cNvPr id="12" name="Picture 11">
            <a:extLst>
              <a:ext uri="{FF2B5EF4-FFF2-40B4-BE49-F238E27FC236}">
                <a16:creationId xmlns:a16="http://schemas.microsoft.com/office/drawing/2014/main" id="{23F3DDD4-E9FC-46E3-A049-57DFC6103FB0}"/>
              </a:ext>
            </a:extLst>
          </p:cNvPr>
          <p:cNvPicPr>
            <a:picLocks noChangeAspect="1"/>
          </p:cNvPicPr>
          <p:nvPr/>
        </p:nvPicPr>
        <p:blipFill>
          <a:blip r:embed="rId3"/>
          <a:stretch>
            <a:fillRect/>
          </a:stretch>
        </p:blipFill>
        <p:spPr>
          <a:xfrm>
            <a:off x="4045970" y="709613"/>
            <a:ext cx="2626860" cy="4916487"/>
          </a:xfrm>
          <a:prstGeom prst="rect">
            <a:avLst/>
          </a:prstGeom>
        </p:spPr>
      </p:pic>
      <p:pic>
        <p:nvPicPr>
          <p:cNvPr id="13" name="Picture 12">
            <a:extLst>
              <a:ext uri="{FF2B5EF4-FFF2-40B4-BE49-F238E27FC236}">
                <a16:creationId xmlns:a16="http://schemas.microsoft.com/office/drawing/2014/main" id="{52D6D72E-ECBF-4794-A6BA-DA390B032482}"/>
              </a:ext>
            </a:extLst>
          </p:cNvPr>
          <p:cNvPicPr>
            <a:picLocks noChangeAspect="1"/>
          </p:cNvPicPr>
          <p:nvPr/>
        </p:nvPicPr>
        <p:blipFill>
          <a:blip r:embed="rId4"/>
          <a:stretch>
            <a:fillRect/>
          </a:stretch>
        </p:blipFill>
        <p:spPr>
          <a:xfrm>
            <a:off x="7265415" y="693467"/>
            <a:ext cx="2665986" cy="4943550"/>
          </a:xfrm>
          <a:prstGeom prst="rect">
            <a:avLst/>
          </a:prstGeom>
        </p:spPr>
      </p:pic>
      <p:sp>
        <p:nvSpPr>
          <p:cNvPr id="16" name="Rectangle 15">
            <a:extLst>
              <a:ext uri="{FF2B5EF4-FFF2-40B4-BE49-F238E27FC236}">
                <a16:creationId xmlns:a16="http://schemas.microsoft.com/office/drawing/2014/main" id="{B3144D15-9323-478E-9052-80288AA06CCD}"/>
              </a:ext>
            </a:extLst>
          </p:cNvPr>
          <p:cNvSpPr/>
          <p:nvPr/>
        </p:nvSpPr>
        <p:spPr>
          <a:xfrm>
            <a:off x="627970" y="43185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Frontage tool</a:t>
            </a:r>
            <a:endParaRPr lang="en-US" sz="1100" b="1" dirty="0">
              <a:solidFill>
                <a:srgbClr val="24292E"/>
              </a:solidFill>
              <a:latin typeface="Arial" panose="020B0604020202020204" pitchFamily="34" charset="0"/>
              <a:cs typeface="Arial" panose="020B0604020202020204" pitchFamily="34" charset="0"/>
            </a:endParaRPr>
          </a:p>
        </p:txBody>
      </p:sp>
      <p:sp>
        <p:nvSpPr>
          <p:cNvPr id="11" name="Oval 10"/>
          <p:cNvSpPr>
            <a:spLocks noChangeAspect="1"/>
          </p:cNvSpPr>
          <p:nvPr/>
        </p:nvSpPr>
        <p:spPr bwMode="auto">
          <a:xfrm>
            <a:off x="471750" y="315531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9593216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  Frontage tool</a:t>
            </a:r>
            <a:endParaRPr lang="en-US" dirty="0">
              <a:solidFill>
                <a:srgbClr val="FF6600"/>
              </a:solidFill>
              <a:latin typeface="Gill Sans"/>
              <a:cs typeface="Gill Sans"/>
            </a:endParaRPr>
          </a:p>
        </p:txBody>
      </p:sp>
      <p:sp>
        <p:nvSpPr>
          <p:cNvPr id="3" name="Rectangle 2">
            <a:extLst>
              <a:ext uri="{FF2B5EF4-FFF2-40B4-BE49-F238E27FC236}">
                <a16:creationId xmlns:a16="http://schemas.microsoft.com/office/drawing/2014/main" id="{C8765E5C-1233-48D0-BF58-3932883ED395}"/>
              </a:ext>
            </a:extLst>
          </p:cNvPr>
          <p:cNvSpPr/>
          <p:nvPr/>
        </p:nvSpPr>
        <p:spPr>
          <a:xfrm>
            <a:off x="7776810" y="69346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Data categories</a:t>
            </a:r>
            <a:endParaRPr lang="en-US" sz="1100" b="1" dirty="0">
              <a:solidFill>
                <a:srgbClr val="24292E"/>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4E980011-3E5D-4BE1-9342-051763B9D2E1}"/>
              </a:ext>
            </a:extLst>
          </p:cNvPr>
          <p:cNvSpPr/>
          <p:nvPr/>
        </p:nvSpPr>
        <p:spPr>
          <a:xfrm>
            <a:off x="3644900" y="893849"/>
            <a:ext cx="8463293" cy="600164"/>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Create New Frontage layer</a:t>
            </a:r>
          </a:p>
          <a:p>
            <a:pPr marL="171450" indent="-171450">
              <a:buFont typeface="Arial" panose="020B0604020202020204" pitchFamily="34" charset="0"/>
              <a:buChar char="•"/>
            </a:pPr>
            <a:r>
              <a:rPr lang="en-GB" sz="1100" dirty="0">
                <a:solidFill>
                  <a:srgbClr val="24292E"/>
                </a:solidFill>
                <a:latin typeface="Arial" panose="020B0604020202020204" pitchFamily="34" charset="0"/>
                <a:cs typeface="Arial" panose="020B0604020202020204" pitchFamily="34" charset="0"/>
              </a:rPr>
              <a:t>Using buildings/block dataset</a:t>
            </a:r>
          </a:p>
          <a:p>
            <a:pPr marL="171450" indent="-171450">
              <a:buFont typeface="Arial" panose="020B0604020202020204" pitchFamily="34" charset="0"/>
              <a:buChar char="•"/>
            </a:pPr>
            <a:r>
              <a:rPr lang="en-GB" sz="1100" dirty="0">
                <a:solidFill>
                  <a:srgbClr val="24292E"/>
                </a:solidFill>
                <a:latin typeface="Arial" panose="020B0604020202020204" pitchFamily="34" charset="0"/>
                <a:cs typeface="Arial" panose="020B0604020202020204" pitchFamily="34" charset="0"/>
              </a:rPr>
              <a:t>Without using building/block dataset</a:t>
            </a:r>
            <a:endParaRPr lang="en-US" sz="1100" dirty="0">
              <a:solidFill>
                <a:srgbClr val="24292E"/>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46754039-3BCF-4B99-BB9A-044BD5FB44AE}"/>
              </a:ext>
            </a:extLst>
          </p:cNvPr>
          <p:cNvPicPr>
            <a:picLocks noChangeAspect="1"/>
          </p:cNvPicPr>
          <p:nvPr/>
        </p:nvPicPr>
        <p:blipFill>
          <a:blip r:embed="rId2"/>
          <a:stretch>
            <a:fillRect/>
          </a:stretch>
        </p:blipFill>
        <p:spPr>
          <a:xfrm>
            <a:off x="725160" y="693467"/>
            <a:ext cx="2627640" cy="4938556"/>
          </a:xfrm>
          <a:prstGeom prst="rect">
            <a:avLst/>
          </a:prstGeom>
        </p:spPr>
      </p:pic>
      <p:pic>
        <p:nvPicPr>
          <p:cNvPr id="11" name="Picture 10">
            <a:extLst>
              <a:ext uri="{FF2B5EF4-FFF2-40B4-BE49-F238E27FC236}">
                <a16:creationId xmlns:a16="http://schemas.microsoft.com/office/drawing/2014/main" id="{97EE2C9B-7165-4ED1-BB63-3583C8EA5CB8}"/>
              </a:ext>
            </a:extLst>
          </p:cNvPr>
          <p:cNvPicPr>
            <a:picLocks noChangeAspect="1"/>
          </p:cNvPicPr>
          <p:nvPr/>
        </p:nvPicPr>
        <p:blipFill>
          <a:blip r:embed="rId3"/>
          <a:stretch>
            <a:fillRect/>
          </a:stretch>
        </p:blipFill>
        <p:spPr>
          <a:xfrm>
            <a:off x="7867649" y="895023"/>
            <a:ext cx="1466850" cy="1085850"/>
          </a:xfrm>
          <a:prstGeom prst="rect">
            <a:avLst/>
          </a:prstGeom>
        </p:spPr>
      </p:pic>
      <p:sp>
        <p:nvSpPr>
          <p:cNvPr id="14" name="Rectangle 13">
            <a:extLst>
              <a:ext uri="{FF2B5EF4-FFF2-40B4-BE49-F238E27FC236}">
                <a16:creationId xmlns:a16="http://schemas.microsoft.com/office/drawing/2014/main" id="{AE18448C-FFD7-43AE-9C81-9EFAE67E35CE}"/>
              </a:ext>
            </a:extLst>
          </p:cNvPr>
          <p:cNvSpPr/>
          <p:nvPr/>
        </p:nvSpPr>
        <p:spPr>
          <a:xfrm>
            <a:off x="3636003" y="1693949"/>
            <a:ext cx="8463293" cy="430887"/>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Frontage Category</a:t>
            </a:r>
          </a:p>
          <a:p>
            <a:endParaRPr lang="en-US" sz="1100" b="1" dirty="0">
              <a:solidFill>
                <a:srgbClr val="24292E"/>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09651710-E5D5-4B4E-8378-A03186D163CC}"/>
              </a:ext>
            </a:extLst>
          </p:cNvPr>
          <p:cNvSpPr/>
          <p:nvPr/>
        </p:nvSpPr>
        <p:spPr>
          <a:xfrm>
            <a:off x="3636003" y="3497349"/>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Selected feature data</a:t>
            </a:r>
            <a:endParaRPr lang="en-US" sz="1100" b="1" dirty="0">
              <a:solidFill>
                <a:srgbClr val="24292E"/>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A3487DB7-77FF-4A0C-AF00-B5330E59A3B7}"/>
              </a:ext>
            </a:extLst>
          </p:cNvPr>
          <p:cNvSpPr/>
          <p:nvPr/>
        </p:nvSpPr>
        <p:spPr>
          <a:xfrm>
            <a:off x="3540753" y="501722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Update buttons</a:t>
            </a:r>
            <a:endParaRPr lang="en-US" sz="1100" b="1" dirty="0">
              <a:solidFill>
                <a:srgbClr val="24292E"/>
              </a:solidFill>
              <a:latin typeface="Arial" panose="020B0604020202020204" pitchFamily="34" charset="0"/>
              <a:cs typeface="Arial" panose="020B0604020202020204" pitchFamily="34" charset="0"/>
            </a:endParaRPr>
          </a:p>
        </p:txBody>
      </p:sp>
      <p:cxnSp>
        <p:nvCxnSpPr>
          <p:cNvPr id="4" name="Straight Connector 3">
            <a:extLst>
              <a:ext uri="{FF2B5EF4-FFF2-40B4-BE49-F238E27FC236}">
                <a16:creationId xmlns:a16="http://schemas.microsoft.com/office/drawing/2014/main" id="{5E9AF7EB-0265-4DD8-8A1C-C5030B42F4C2}"/>
              </a:ext>
            </a:extLst>
          </p:cNvPr>
          <p:cNvCxnSpPr/>
          <p:nvPr/>
        </p:nvCxnSpPr>
        <p:spPr bwMode="auto">
          <a:xfrm>
            <a:off x="3251200" y="18414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310D63FB-D096-4D4A-BBE0-A54A4EF6EC34}"/>
              </a:ext>
            </a:extLst>
          </p:cNvPr>
          <p:cNvCxnSpPr/>
          <p:nvPr/>
        </p:nvCxnSpPr>
        <p:spPr bwMode="auto">
          <a:xfrm>
            <a:off x="3251200" y="11937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7914BFCD-3409-4234-8017-3EDA0E45D7D1}"/>
              </a:ext>
            </a:extLst>
          </p:cNvPr>
          <p:cNvCxnSpPr/>
          <p:nvPr/>
        </p:nvCxnSpPr>
        <p:spPr bwMode="auto">
          <a:xfrm>
            <a:off x="3251200" y="36448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318A7DF0-90DC-43F8-A36A-D63D857018D5}"/>
              </a:ext>
            </a:extLst>
          </p:cNvPr>
          <p:cNvCxnSpPr/>
          <p:nvPr/>
        </p:nvCxnSpPr>
        <p:spPr bwMode="auto">
          <a:xfrm>
            <a:off x="3155950" y="513928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2" name="Rectangle 21">
            <a:extLst>
              <a:ext uri="{FF2B5EF4-FFF2-40B4-BE49-F238E27FC236}">
                <a16:creationId xmlns:a16="http://schemas.microsoft.com/office/drawing/2014/main" id="{2EB3D03E-B7DC-4D7A-AC4B-33C4B9AC7D51}"/>
              </a:ext>
            </a:extLst>
          </p:cNvPr>
          <p:cNvSpPr/>
          <p:nvPr/>
        </p:nvSpPr>
        <p:spPr>
          <a:xfrm>
            <a:off x="3540753" y="530932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Hide lines with no data</a:t>
            </a:r>
            <a:endParaRPr lang="en-US" sz="1100" b="1" dirty="0">
              <a:solidFill>
                <a:srgbClr val="24292E"/>
              </a:solidFill>
              <a:latin typeface="Arial" panose="020B0604020202020204" pitchFamily="34" charset="0"/>
              <a:cs typeface="Arial" panose="020B0604020202020204" pitchFamily="34" charset="0"/>
            </a:endParaRPr>
          </a:p>
        </p:txBody>
      </p:sp>
      <p:cxnSp>
        <p:nvCxnSpPr>
          <p:cNvPr id="23" name="Straight Connector 22">
            <a:extLst>
              <a:ext uri="{FF2B5EF4-FFF2-40B4-BE49-F238E27FC236}">
                <a16:creationId xmlns:a16="http://schemas.microsoft.com/office/drawing/2014/main" id="{CA1030B8-7BFE-46E4-B899-78918EAD0FCC}"/>
              </a:ext>
            </a:extLst>
          </p:cNvPr>
          <p:cNvCxnSpPr/>
          <p:nvPr/>
        </p:nvCxnSpPr>
        <p:spPr bwMode="auto">
          <a:xfrm>
            <a:off x="3155950" y="543138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7" name="Oval 16"/>
          <p:cNvSpPr>
            <a:spLocks noChangeAspect="1"/>
          </p:cNvSpPr>
          <p:nvPr/>
        </p:nvSpPr>
        <p:spPr bwMode="auto">
          <a:xfrm>
            <a:off x="471750" y="315531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6600947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  Frontage tool</a:t>
            </a:r>
            <a:endParaRPr lang="en-US" dirty="0">
              <a:solidFill>
                <a:srgbClr val="FF6600"/>
              </a:solidFill>
              <a:latin typeface="Gill Sans"/>
              <a:cs typeface="Gill Sans"/>
            </a:endParaRPr>
          </a:p>
        </p:txBody>
      </p:sp>
      <p:pic>
        <p:nvPicPr>
          <p:cNvPr id="17" name="Picture 16">
            <a:extLst>
              <a:ext uri="{FF2B5EF4-FFF2-40B4-BE49-F238E27FC236}">
                <a16:creationId xmlns:a16="http://schemas.microsoft.com/office/drawing/2014/main" id="{FF07EDF8-71F8-4029-ADB9-506119322D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130" y="522288"/>
            <a:ext cx="9366291" cy="5618661"/>
          </a:xfrm>
          <a:prstGeom prst="rect">
            <a:avLst/>
          </a:prstGeom>
        </p:spPr>
      </p:pic>
      <p:sp>
        <p:nvSpPr>
          <p:cNvPr id="4" name="Oval 3"/>
          <p:cNvSpPr>
            <a:spLocks noChangeAspect="1"/>
          </p:cNvSpPr>
          <p:nvPr/>
        </p:nvSpPr>
        <p:spPr bwMode="auto">
          <a:xfrm>
            <a:off x="471750" y="315531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9935990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09380F8-FD28-4B2E-917B-A028EA7AF74B}"/>
              </a:ext>
            </a:extLst>
          </p:cNvPr>
          <p:cNvPicPr>
            <a:picLocks noChangeAspect="1"/>
          </p:cNvPicPr>
          <p:nvPr/>
        </p:nvPicPr>
        <p:blipFill>
          <a:blip r:embed="rId2"/>
          <a:stretch>
            <a:fillRect/>
          </a:stretch>
        </p:blipFill>
        <p:spPr>
          <a:xfrm>
            <a:off x="655070" y="709613"/>
            <a:ext cx="2626860" cy="4916487"/>
          </a:xfrm>
          <a:prstGeom prst="rect">
            <a:avLst/>
          </a:prstGeom>
        </p:spPr>
      </p:pic>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  Entrance tool</a:t>
            </a:r>
            <a:endParaRPr lang="en-US" dirty="0">
              <a:solidFill>
                <a:srgbClr val="FF6600"/>
              </a:solidFill>
              <a:latin typeface="Gill Sans"/>
              <a:cs typeface="Gill Sans"/>
            </a:endParaRPr>
          </a:p>
        </p:txBody>
      </p:sp>
      <p:sp>
        <p:nvSpPr>
          <p:cNvPr id="3" name="Rectangle 2">
            <a:extLst>
              <a:ext uri="{FF2B5EF4-FFF2-40B4-BE49-F238E27FC236}">
                <a16:creationId xmlns:a16="http://schemas.microsoft.com/office/drawing/2014/main" id="{C8765E5C-1233-48D0-BF58-3932883ED395}"/>
              </a:ext>
            </a:extLst>
          </p:cNvPr>
          <p:cNvSpPr/>
          <p:nvPr/>
        </p:nvSpPr>
        <p:spPr>
          <a:xfrm>
            <a:off x="7776810" y="69346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Data categories</a:t>
            </a:r>
            <a:endParaRPr lang="en-US" sz="1100" b="1" dirty="0">
              <a:solidFill>
                <a:srgbClr val="24292E"/>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4E980011-3E5D-4BE1-9342-051763B9D2E1}"/>
              </a:ext>
            </a:extLst>
          </p:cNvPr>
          <p:cNvSpPr/>
          <p:nvPr/>
        </p:nvSpPr>
        <p:spPr>
          <a:xfrm>
            <a:off x="3644900" y="1045829"/>
            <a:ext cx="8463293" cy="430887"/>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Create New Entrance layer</a:t>
            </a:r>
          </a:p>
          <a:p>
            <a:endParaRPr lang="en-US" sz="1100" dirty="0">
              <a:solidFill>
                <a:srgbClr val="24292E"/>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AE18448C-FFD7-43AE-9C81-9EFAE67E35CE}"/>
              </a:ext>
            </a:extLst>
          </p:cNvPr>
          <p:cNvSpPr/>
          <p:nvPr/>
        </p:nvSpPr>
        <p:spPr>
          <a:xfrm>
            <a:off x="3636003" y="1693949"/>
            <a:ext cx="8463293" cy="430887"/>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Entrance Category</a:t>
            </a:r>
          </a:p>
          <a:p>
            <a:endParaRPr lang="en-US" sz="1100" b="1" dirty="0">
              <a:solidFill>
                <a:srgbClr val="24292E"/>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09651710-E5D5-4B4E-8378-A03186D163CC}"/>
              </a:ext>
            </a:extLst>
          </p:cNvPr>
          <p:cNvSpPr/>
          <p:nvPr/>
        </p:nvSpPr>
        <p:spPr>
          <a:xfrm>
            <a:off x="3636003" y="3497349"/>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Selected feature data</a:t>
            </a:r>
            <a:endParaRPr lang="en-US" sz="1100" b="1" dirty="0">
              <a:solidFill>
                <a:srgbClr val="24292E"/>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A3487DB7-77FF-4A0C-AF00-B5330E59A3B7}"/>
              </a:ext>
            </a:extLst>
          </p:cNvPr>
          <p:cNvSpPr/>
          <p:nvPr/>
        </p:nvSpPr>
        <p:spPr>
          <a:xfrm>
            <a:off x="3540753" y="523312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Update buttons</a:t>
            </a:r>
            <a:endParaRPr lang="en-US" sz="1100" b="1" dirty="0">
              <a:solidFill>
                <a:srgbClr val="24292E"/>
              </a:solidFill>
              <a:latin typeface="Arial" panose="020B0604020202020204" pitchFamily="34" charset="0"/>
              <a:cs typeface="Arial" panose="020B0604020202020204" pitchFamily="34" charset="0"/>
            </a:endParaRPr>
          </a:p>
        </p:txBody>
      </p:sp>
      <p:cxnSp>
        <p:nvCxnSpPr>
          <p:cNvPr id="4" name="Straight Connector 3">
            <a:extLst>
              <a:ext uri="{FF2B5EF4-FFF2-40B4-BE49-F238E27FC236}">
                <a16:creationId xmlns:a16="http://schemas.microsoft.com/office/drawing/2014/main" id="{5E9AF7EB-0265-4DD8-8A1C-C5030B42F4C2}"/>
              </a:ext>
            </a:extLst>
          </p:cNvPr>
          <p:cNvCxnSpPr/>
          <p:nvPr/>
        </p:nvCxnSpPr>
        <p:spPr bwMode="auto">
          <a:xfrm>
            <a:off x="3251200" y="18414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310D63FB-D096-4D4A-BBE0-A54A4EF6EC34}"/>
              </a:ext>
            </a:extLst>
          </p:cNvPr>
          <p:cNvCxnSpPr/>
          <p:nvPr/>
        </p:nvCxnSpPr>
        <p:spPr bwMode="auto">
          <a:xfrm>
            <a:off x="3251200" y="11937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7914BFCD-3409-4234-8017-3EDA0E45D7D1}"/>
              </a:ext>
            </a:extLst>
          </p:cNvPr>
          <p:cNvCxnSpPr/>
          <p:nvPr/>
        </p:nvCxnSpPr>
        <p:spPr bwMode="auto">
          <a:xfrm>
            <a:off x="3251200" y="36448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318A7DF0-90DC-43F8-A36A-D63D857018D5}"/>
              </a:ext>
            </a:extLst>
          </p:cNvPr>
          <p:cNvCxnSpPr/>
          <p:nvPr/>
        </p:nvCxnSpPr>
        <p:spPr bwMode="auto">
          <a:xfrm>
            <a:off x="3155950" y="535518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6" name="Picture 5">
            <a:extLst>
              <a:ext uri="{FF2B5EF4-FFF2-40B4-BE49-F238E27FC236}">
                <a16:creationId xmlns:a16="http://schemas.microsoft.com/office/drawing/2014/main" id="{EEA8D5D0-E8A0-40F7-B77C-A9F6F747F725}"/>
              </a:ext>
            </a:extLst>
          </p:cNvPr>
          <p:cNvPicPr>
            <a:picLocks noChangeAspect="1"/>
          </p:cNvPicPr>
          <p:nvPr/>
        </p:nvPicPr>
        <p:blipFill>
          <a:blip r:embed="rId3"/>
          <a:stretch>
            <a:fillRect/>
          </a:stretch>
        </p:blipFill>
        <p:spPr>
          <a:xfrm>
            <a:off x="7875587" y="1019968"/>
            <a:ext cx="1800225" cy="847725"/>
          </a:xfrm>
          <a:prstGeom prst="rect">
            <a:avLst/>
          </a:prstGeom>
        </p:spPr>
      </p:pic>
      <p:sp>
        <p:nvSpPr>
          <p:cNvPr id="18" name="Oval 17"/>
          <p:cNvSpPr>
            <a:spLocks noChangeAspect="1"/>
          </p:cNvSpPr>
          <p:nvPr/>
        </p:nvSpPr>
        <p:spPr bwMode="auto">
          <a:xfrm>
            <a:off x="471750" y="315531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6247844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FF07EDF8-71F8-4029-ADB9-506119322DE7}"/>
              </a:ext>
            </a:extLst>
          </p:cNvPr>
          <p:cNvPicPr>
            <a:picLocks noChangeAspect="1"/>
          </p:cNvPicPr>
          <p:nvPr/>
        </p:nvPicPr>
        <p:blipFill rotWithShape="1">
          <a:blip r:embed="rId2">
            <a:extLst>
              <a:ext uri="{28A0092B-C50C-407E-A947-70E740481C1C}">
                <a14:useLocalDpi xmlns:a14="http://schemas.microsoft.com/office/drawing/2010/main" val="0"/>
              </a:ext>
            </a:extLst>
          </a:blip>
          <a:srcRect b="4699"/>
          <a:stretch/>
        </p:blipFill>
        <p:spPr>
          <a:xfrm>
            <a:off x="917130" y="522288"/>
            <a:ext cx="9368094" cy="5611812"/>
          </a:xfrm>
          <a:prstGeom prst="rect">
            <a:avLst/>
          </a:prstGeom>
        </p:spPr>
      </p:pic>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  Entrance tool</a:t>
            </a:r>
            <a:endParaRPr lang="en-US" dirty="0">
              <a:solidFill>
                <a:srgbClr val="FF6600"/>
              </a:solidFill>
              <a:latin typeface="Gill Sans"/>
              <a:cs typeface="Gill Sans"/>
            </a:endParaRPr>
          </a:p>
        </p:txBody>
      </p:sp>
      <p:sp>
        <p:nvSpPr>
          <p:cNvPr id="4" name="Oval 3"/>
          <p:cNvSpPr>
            <a:spLocks noChangeAspect="1"/>
          </p:cNvSpPr>
          <p:nvPr/>
        </p:nvSpPr>
        <p:spPr bwMode="auto">
          <a:xfrm>
            <a:off x="471750" y="315531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1071365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  Land use tool</a:t>
            </a:r>
            <a:endParaRPr lang="en-US" dirty="0">
              <a:solidFill>
                <a:srgbClr val="FF6600"/>
              </a:solidFill>
              <a:latin typeface="Gill Sans"/>
              <a:cs typeface="Gill Sans"/>
            </a:endParaRPr>
          </a:p>
        </p:txBody>
      </p:sp>
      <p:sp>
        <p:nvSpPr>
          <p:cNvPr id="3" name="Rectangle 2">
            <a:extLst>
              <a:ext uri="{FF2B5EF4-FFF2-40B4-BE49-F238E27FC236}">
                <a16:creationId xmlns:a16="http://schemas.microsoft.com/office/drawing/2014/main" id="{C8765E5C-1233-48D0-BF58-3932883ED395}"/>
              </a:ext>
            </a:extLst>
          </p:cNvPr>
          <p:cNvSpPr/>
          <p:nvPr/>
        </p:nvSpPr>
        <p:spPr>
          <a:xfrm>
            <a:off x="7776810" y="69346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Data categories</a:t>
            </a:r>
            <a:endParaRPr lang="en-US" sz="1100" b="1" dirty="0">
              <a:solidFill>
                <a:srgbClr val="24292E"/>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4E980011-3E5D-4BE1-9342-051763B9D2E1}"/>
              </a:ext>
            </a:extLst>
          </p:cNvPr>
          <p:cNvSpPr/>
          <p:nvPr/>
        </p:nvSpPr>
        <p:spPr>
          <a:xfrm>
            <a:off x="3644900" y="1045829"/>
            <a:ext cx="8463293" cy="430887"/>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Create New Land use layer</a:t>
            </a:r>
          </a:p>
          <a:p>
            <a:endParaRPr lang="en-US" sz="1100" dirty="0">
              <a:solidFill>
                <a:srgbClr val="24292E"/>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AE18448C-FFD7-43AE-9C81-9EFAE67E35CE}"/>
              </a:ext>
            </a:extLst>
          </p:cNvPr>
          <p:cNvSpPr/>
          <p:nvPr/>
        </p:nvSpPr>
        <p:spPr>
          <a:xfrm>
            <a:off x="3636003" y="1693949"/>
            <a:ext cx="8463293" cy="430887"/>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Land use Category</a:t>
            </a:r>
          </a:p>
          <a:p>
            <a:endParaRPr lang="en-US" sz="1100" b="1" dirty="0">
              <a:solidFill>
                <a:srgbClr val="24292E"/>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09651710-E5D5-4B4E-8378-A03186D163CC}"/>
              </a:ext>
            </a:extLst>
          </p:cNvPr>
          <p:cNvSpPr/>
          <p:nvPr/>
        </p:nvSpPr>
        <p:spPr>
          <a:xfrm>
            <a:off x="3636003" y="410791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Selected feature data</a:t>
            </a:r>
            <a:endParaRPr lang="en-US" sz="1100" b="1" dirty="0">
              <a:solidFill>
                <a:srgbClr val="24292E"/>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A3487DB7-77FF-4A0C-AF00-B5330E59A3B7}"/>
              </a:ext>
            </a:extLst>
          </p:cNvPr>
          <p:cNvSpPr/>
          <p:nvPr/>
        </p:nvSpPr>
        <p:spPr>
          <a:xfrm>
            <a:off x="3540753" y="523312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Update buttons</a:t>
            </a:r>
            <a:endParaRPr lang="en-US" sz="1100" b="1" dirty="0">
              <a:solidFill>
                <a:srgbClr val="24292E"/>
              </a:solidFill>
              <a:latin typeface="Arial" panose="020B0604020202020204" pitchFamily="34" charset="0"/>
              <a:cs typeface="Arial" panose="020B0604020202020204" pitchFamily="34" charset="0"/>
            </a:endParaRPr>
          </a:p>
        </p:txBody>
      </p:sp>
      <p:cxnSp>
        <p:nvCxnSpPr>
          <p:cNvPr id="4" name="Straight Connector 3">
            <a:extLst>
              <a:ext uri="{FF2B5EF4-FFF2-40B4-BE49-F238E27FC236}">
                <a16:creationId xmlns:a16="http://schemas.microsoft.com/office/drawing/2014/main" id="{5E9AF7EB-0265-4DD8-8A1C-C5030B42F4C2}"/>
              </a:ext>
            </a:extLst>
          </p:cNvPr>
          <p:cNvCxnSpPr/>
          <p:nvPr/>
        </p:nvCxnSpPr>
        <p:spPr bwMode="auto">
          <a:xfrm>
            <a:off x="3251200" y="18414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310D63FB-D096-4D4A-BBE0-A54A4EF6EC34}"/>
              </a:ext>
            </a:extLst>
          </p:cNvPr>
          <p:cNvCxnSpPr/>
          <p:nvPr/>
        </p:nvCxnSpPr>
        <p:spPr bwMode="auto">
          <a:xfrm>
            <a:off x="3251200" y="11937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7914BFCD-3409-4234-8017-3EDA0E45D7D1}"/>
              </a:ext>
            </a:extLst>
          </p:cNvPr>
          <p:cNvCxnSpPr/>
          <p:nvPr/>
        </p:nvCxnSpPr>
        <p:spPr bwMode="auto">
          <a:xfrm>
            <a:off x="3251200" y="425537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318A7DF0-90DC-43F8-A36A-D63D857018D5}"/>
              </a:ext>
            </a:extLst>
          </p:cNvPr>
          <p:cNvCxnSpPr/>
          <p:nvPr/>
        </p:nvCxnSpPr>
        <p:spPr bwMode="auto">
          <a:xfrm>
            <a:off x="3155950" y="535518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5" name="Picture 4">
            <a:extLst>
              <a:ext uri="{FF2B5EF4-FFF2-40B4-BE49-F238E27FC236}">
                <a16:creationId xmlns:a16="http://schemas.microsoft.com/office/drawing/2014/main" id="{8254BCBA-ED16-4C09-8B8E-F0BF025CF586}"/>
              </a:ext>
            </a:extLst>
          </p:cNvPr>
          <p:cNvPicPr>
            <a:picLocks noChangeAspect="1"/>
          </p:cNvPicPr>
          <p:nvPr/>
        </p:nvPicPr>
        <p:blipFill>
          <a:blip r:embed="rId2"/>
          <a:stretch>
            <a:fillRect/>
          </a:stretch>
        </p:blipFill>
        <p:spPr>
          <a:xfrm>
            <a:off x="7876546" y="965666"/>
            <a:ext cx="1447800" cy="4029075"/>
          </a:xfrm>
          <a:prstGeom prst="rect">
            <a:avLst/>
          </a:prstGeom>
        </p:spPr>
      </p:pic>
      <p:pic>
        <p:nvPicPr>
          <p:cNvPr id="18" name="Picture 17">
            <a:extLst>
              <a:ext uri="{FF2B5EF4-FFF2-40B4-BE49-F238E27FC236}">
                <a16:creationId xmlns:a16="http://schemas.microsoft.com/office/drawing/2014/main" id="{A0CDBA06-A95D-4CAC-B070-96BE0D5D93F7}"/>
              </a:ext>
            </a:extLst>
          </p:cNvPr>
          <p:cNvPicPr>
            <a:picLocks noChangeAspect="1"/>
          </p:cNvPicPr>
          <p:nvPr/>
        </p:nvPicPr>
        <p:blipFill>
          <a:blip r:embed="rId3"/>
          <a:stretch>
            <a:fillRect/>
          </a:stretch>
        </p:blipFill>
        <p:spPr>
          <a:xfrm>
            <a:off x="585215" y="693467"/>
            <a:ext cx="2665986" cy="4943550"/>
          </a:xfrm>
          <a:prstGeom prst="rect">
            <a:avLst/>
          </a:prstGeom>
        </p:spPr>
      </p:pic>
      <p:sp>
        <p:nvSpPr>
          <p:cNvPr id="22" name="Rectangle 21">
            <a:extLst>
              <a:ext uri="{FF2B5EF4-FFF2-40B4-BE49-F238E27FC236}">
                <a16:creationId xmlns:a16="http://schemas.microsoft.com/office/drawing/2014/main" id="{E5F7BA0B-6B94-48C9-AB33-77B500844B97}"/>
              </a:ext>
            </a:extLst>
          </p:cNvPr>
          <p:cNvSpPr/>
          <p:nvPr/>
        </p:nvSpPr>
        <p:spPr>
          <a:xfrm>
            <a:off x="3636003" y="308722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Building data/ description</a:t>
            </a:r>
            <a:endParaRPr lang="en-US" sz="1100" b="1" dirty="0">
              <a:solidFill>
                <a:srgbClr val="24292E"/>
              </a:solidFill>
              <a:latin typeface="Arial" panose="020B0604020202020204" pitchFamily="34" charset="0"/>
              <a:cs typeface="Arial" panose="020B0604020202020204" pitchFamily="34" charset="0"/>
            </a:endParaRPr>
          </a:p>
        </p:txBody>
      </p:sp>
      <p:cxnSp>
        <p:nvCxnSpPr>
          <p:cNvPr id="23" name="Straight Connector 22">
            <a:extLst>
              <a:ext uri="{FF2B5EF4-FFF2-40B4-BE49-F238E27FC236}">
                <a16:creationId xmlns:a16="http://schemas.microsoft.com/office/drawing/2014/main" id="{7A52123E-0714-4438-89F8-677BB2201CD0}"/>
              </a:ext>
            </a:extLst>
          </p:cNvPr>
          <p:cNvCxnSpPr/>
          <p:nvPr/>
        </p:nvCxnSpPr>
        <p:spPr bwMode="auto">
          <a:xfrm>
            <a:off x="3251200" y="323468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7" name="Oval 16"/>
          <p:cNvSpPr>
            <a:spLocks noChangeAspect="1"/>
          </p:cNvSpPr>
          <p:nvPr/>
        </p:nvSpPr>
        <p:spPr bwMode="auto">
          <a:xfrm>
            <a:off x="471750" y="315531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5609830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FF07EDF8-71F8-4029-ADB9-506119322DE7}"/>
              </a:ext>
            </a:extLst>
          </p:cNvPr>
          <p:cNvPicPr>
            <a:picLocks noChangeAspect="1"/>
          </p:cNvPicPr>
          <p:nvPr/>
        </p:nvPicPr>
        <p:blipFill rotWithShape="1">
          <a:blip r:embed="rId2">
            <a:extLst>
              <a:ext uri="{28A0092B-C50C-407E-A947-70E740481C1C}">
                <a14:useLocalDpi xmlns:a14="http://schemas.microsoft.com/office/drawing/2010/main" val="0"/>
              </a:ext>
            </a:extLst>
          </a:blip>
          <a:srcRect b="4582"/>
          <a:stretch/>
        </p:blipFill>
        <p:spPr>
          <a:xfrm>
            <a:off x="917131" y="522290"/>
            <a:ext cx="9379394" cy="5614784"/>
          </a:xfrm>
          <a:prstGeom prst="rect">
            <a:avLst/>
          </a:prstGeom>
        </p:spPr>
      </p:pic>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  Land use tool</a:t>
            </a:r>
            <a:endParaRPr lang="en-US" dirty="0">
              <a:solidFill>
                <a:srgbClr val="FF6600"/>
              </a:solidFill>
              <a:latin typeface="Gill Sans"/>
              <a:cs typeface="Gill Sans"/>
            </a:endParaRPr>
          </a:p>
        </p:txBody>
      </p:sp>
      <p:sp>
        <p:nvSpPr>
          <p:cNvPr id="4" name="Oval 3"/>
          <p:cNvSpPr>
            <a:spLocks noChangeAspect="1"/>
          </p:cNvSpPr>
          <p:nvPr/>
        </p:nvSpPr>
        <p:spPr bwMode="auto">
          <a:xfrm>
            <a:off x="471750" y="315531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9039151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000821"/>
          </a:xfrm>
          <a:prstGeom prst="rect">
            <a:avLst/>
          </a:prstGeom>
          <a:noFill/>
        </p:spPr>
        <p:txBody>
          <a:bodyPr wrap="square" rtlCol="0">
            <a:spAutoFit/>
          </a:bodyPr>
          <a:lstStyle/>
          <a:p>
            <a:pPr>
              <a:lnSpc>
                <a:spcPct val="150000"/>
              </a:lnSpc>
            </a:pPr>
            <a:r>
              <a:rPr lang="en-GB" sz="1400" b="1" dirty="0">
                <a:latin typeface="Gill Sans"/>
                <a:cs typeface="Gill Sans"/>
              </a:rPr>
              <a:t>Preparing other pedestrian data layers</a:t>
            </a:r>
          </a:p>
          <a:p>
            <a:pPr>
              <a:lnSpc>
                <a:spcPct val="150000"/>
              </a:lnSpc>
            </a:pPr>
            <a:endParaRPr lang="en-GB" sz="1400" dirty="0">
              <a:latin typeface="Gill Sans"/>
              <a:cs typeface="Gill Sans"/>
            </a:endParaRPr>
          </a:p>
          <a:p>
            <a:pPr marL="285750" indent="-285750">
              <a:lnSpc>
                <a:spcPct val="150000"/>
              </a:lnSpc>
              <a:buFont typeface="Arial"/>
              <a:buChar char="•"/>
            </a:pPr>
            <a:r>
              <a:rPr lang="en-GB" sz="1400" dirty="0">
                <a:latin typeface="Gill Sans"/>
                <a:cs typeface="Gill Sans"/>
              </a:rPr>
              <a:t>Creating the data layer</a:t>
            </a:r>
          </a:p>
          <a:p>
            <a:pPr marL="285750" indent="-285750">
              <a:lnSpc>
                <a:spcPct val="150000"/>
              </a:lnSpc>
              <a:buFont typeface="Arial"/>
              <a:buChar char="•"/>
            </a:pPr>
            <a:endParaRPr lang="en-GB" sz="1400" dirty="0">
              <a:latin typeface="Gill Sans"/>
              <a:cs typeface="Gill Sans"/>
            </a:endParaRPr>
          </a:p>
          <a:p>
            <a:pPr marL="285750" indent="-285750">
              <a:lnSpc>
                <a:spcPct val="150000"/>
              </a:lnSpc>
              <a:buFont typeface="Arial"/>
              <a:buChar char="•"/>
            </a:pPr>
            <a:r>
              <a:rPr lang="en-GB" sz="1400" dirty="0">
                <a:latin typeface="Gill Sans"/>
                <a:cs typeface="Gill Sans"/>
              </a:rPr>
              <a:t>Drawing new features</a:t>
            </a:r>
          </a:p>
          <a:p>
            <a:pPr marL="285750" indent="-285750">
              <a:lnSpc>
                <a:spcPct val="150000"/>
              </a:lnSpc>
              <a:buFont typeface="Arial"/>
              <a:buChar char="•"/>
            </a:pPr>
            <a:endParaRPr lang="en-GB" sz="1400" dirty="0">
              <a:latin typeface="Gill Sans"/>
              <a:cs typeface="Gill Sans"/>
            </a:endParaRPr>
          </a:p>
          <a:p>
            <a:pPr marL="285750" indent="-285750">
              <a:lnSpc>
                <a:spcPct val="150000"/>
              </a:lnSpc>
              <a:buFont typeface="Arial"/>
              <a:buChar char="•"/>
            </a:pPr>
            <a:r>
              <a:rPr lang="en-GB" sz="1400" dirty="0">
                <a:latin typeface="Gill Sans"/>
                <a:cs typeface="Gill Sans"/>
              </a:rPr>
              <a:t>Updating features</a:t>
            </a:r>
          </a:p>
          <a:p>
            <a:pPr marL="285750" indent="-285750">
              <a:lnSpc>
                <a:spcPct val="150000"/>
              </a:lnSpc>
              <a:buFont typeface="Arial"/>
              <a:buChar char="•"/>
            </a:pPr>
            <a:endParaRPr lang="en-GB" sz="1400" dirty="0">
              <a:latin typeface="Gill Sans"/>
              <a:cs typeface="Gill Sans"/>
            </a:endParaRPr>
          </a:p>
          <a:p>
            <a:pPr marL="285750" indent="-285750">
              <a:lnSpc>
                <a:spcPct val="150000"/>
              </a:lnSpc>
              <a:buFont typeface="Arial"/>
              <a:buChar char="•"/>
            </a:pPr>
            <a:r>
              <a:rPr lang="en-GB" sz="1400" dirty="0">
                <a:latin typeface="Gill Sans"/>
                <a:cs typeface="Gill Sans"/>
              </a:rPr>
              <a:t>Viewing the attributes</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Task 3</a:t>
            </a:r>
          </a:p>
        </p:txBody>
      </p:sp>
      <p:sp>
        <p:nvSpPr>
          <p:cNvPr id="8" name="Oval 7"/>
          <p:cNvSpPr>
            <a:spLocks noChangeAspect="1"/>
          </p:cNvSpPr>
          <p:nvPr/>
        </p:nvSpPr>
        <p:spPr bwMode="auto">
          <a:xfrm>
            <a:off x="471750" y="315531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755158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4598694"/>
          </a:xfrm>
          <a:prstGeom prst="rect">
            <a:avLst/>
          </a:prstGeom>
          <a:noFill/>
        </p:spPr>
        <p:txBody>
          <a:bodyPr wrap="square" rtlCol="0">
            <a:spAutoFit/>
          </a:bodyPr>
          <a:lstStyle/>
          <a:p>
            <a:pPr>
              <a:lnSpc>
                <a:spcPct val="150000"/>
              </a:lnSpc>
            </a:pPr>
            <a:r>
              <a:rPr lang="en-GB" sz="1400" b="1" dirty="0">
                <a:latin typeface="Gill Sans"/>
                <a:cs typeface="Gill Sans"/>
              </a:rPr>
              <a:t>Requirements</a:t>
            </a:r>
          </a:p>
          <a:p>
            <a:pPr>
              <a:lnSpc>
                <a:spcPct val="150000"/>
              </a:lnSpc>
            </a:pPr>
            <a:endParaRPr lang="en-GB" sz="1400" b="1" dirty="0">
              <a:latin typeface="Gill Sans"/>
              <a:cs typeface="Gill Sans"/>
            </a:endParaRPr>
          </a:p>
          <a:p>
            <a:pPr>
              <a:lnSpc>
                <a:spcPct val="150000"/>
              </a:lnSpc>
            </a:pPr>
            <a:r>
              <a:rPr lang="en-GB" sz="1400" dirty="0">
                <a:latin typeface="Gill Sans"/>
                <a:cs typeface="Gill Sans"/>
              </a:rPr>
              <a:t>Participants must bring their own laptops in order to carry out the exercises, </a:t>
            </a:r>
            <a:r>
              <a:rPr lang="en-GB" sz="1400" b="1" dirty="0">
                <a:latin typeface="Gill Sans"/>
                <a:cs typeface="Gill Sans"/>
              </a:rPr>
              <a:t>with the necessary software pre-installed</a:t>
            </a:r>
            <a:r>
              <a:rPr lang="en-GB" sz="1400" dirty="0">
                <a:latin typeface="Gill Sans"/>
                <a:cs typeface="Gill Sans"/>
              </a:rPr>
              <a:t>:</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QGIS 2.14 LTR (or higher):</a:t>
            </a:r>
          </a:p>
          <a:p>
            <a:pPr>
              <a:lnSpc>
                <a:spcPct val="150000"/>
              </a:lnSpc>
            </a:pPr>
            <a:r>
              <a:rPr lang="en-GB" sz="1400" dirty="0">
                <a:latin typeface="Gill Sans"/>
                <a:cs typeface="Gill Sans"/>
                <a:hlinkClick r:id="rId2"/>
              </a:rPr>
              <a:t>http://qgis.org/en/site/forusers/download.html</a:t>
            </a:r>
            <a:endParaRPr lang="en-GB" sz="1400" dirty="0">
              <a:latin typeface="Gill Sans"/>
              <a:cs typeface="Gill Sans"/>
            </a:endParaRPr>
          </a:p>
          <a:p>
            <a:pPr>
              <a:lnSpc>
                <a:spcPct val="150000"/>
              </a:lnSpc>
            </a:pPr>
            <a:endParaRPr lang="en-GB" sz="1400" dirty="0">
              <a:latin typeface="Gill Sans"/>
              <a:cs typeface="Gill Sans"/>
            </a:endParaRPr>
          </a:p>
          <a:p>
            <a:pPr>
              <a:lnSpc>
                <a:spcPct val="150000"/>
              </a:lnSpc>
            </a:pPr>
            <a:r>
              <a:rPr lang="en-GB" sz="1400" dirty="0" err="1">
                <a:latin typeface="Gill Sans"/>
                <a:cs typeface="Gill Sans"/>
              </a:rPr>
              <a:t>depthmapXnet</a:t>
            </a:r>
            <a:r>
              <a:rPr lang="en-GB" sz="1400" dirty="0">
                <a:latin typeface="Gill Sans"/>
                <a:cs typeface="Gill Sans"/>
              </a:rPr>
              <a:t> 0.35:</a:t>
            </a:r>
          </a:p>
          <a:p>
            <a:pPr>
              <a:lnSpc>
                <a:spcPct val="150000"/>
              </a:lnSpc>
            </a:pPr>
            <a:r>
              <a:rPr lang="en-GB" sz="1400" dirty="0">
                <a:latin typeface="Gill Sans"/>
                <a:cs typeface="Gill Sans"/>
                <a:hlinkClick r:id="rId3"/>
              </a:rPr>
              <a:t>http://archtech.gr/varoudis/depthmapX/?dir=depthmapXnet</a:t>
            </a:r>
            <a:endParaRPr lang="en-GB" sz="1400" dirty="0">
              <a:latin typeface="Gill Sans"/>
              <a:cs typeface="Gill Sans"/>
            </a:endParaRPr>
          </a:p>
          <a:p>
            <a:pPr>
              <a:lnSpc>
                <a:spcPct val="150000"/>
              </a:lnSpc>
            </a:pPr>
            <a:endParaRPr lang="en-GB" sz="1400" dirty="0">
              <a:latin typeface="Gill Sans"/>
              <a:cs typeface="Gill Sans"/>
            </a:endParaRPr>
          </a:p>
          <a:p>
            <a:pPr>
              <a:lnSpc>
                <a:spcPct val="150000"/>
              </a:lnSpc>
            </a:pPr>
            <a:r>
              <a:rPr lang="en-GB" sz="1400" dirty="0">
                <a:latin typeface="Gill Sans"/>
                <a:cs typeface="Gill Sans"/>
              </a:rPr>
              <a:t>Space Syntax Toolkit:</a:t>
            </a:r>
          </a:p>
          <a:p>
            <a:pPr>
              <a:lnSpc>
                <a:spcPct val="150000"/>
              </a:lnSpc>
            </a:pPr>
            <a:r>
              <a:rPr lang="en-GB" sz="1400" dirty="0">
                <a:latin typeface="Gill Sans"/>
                <a:cs typeface="Gill Sans"/>
                <a:hlinkClick r:id="rId4"/>
              </a:rPr>
              <a:t>https://github.com/SpaceGroupUCL/qgisSpaceSyntaxToolkit/wiki/Installation</a:t>
            </a:r>
            <a:r>
              <a:rPr lang="en-GB" sz="1400" dirty="0">
                <a:latin typeface="Gill Sans"/>
                <a:cs typeface="Gill Sans"/>
              </a:rPr>
              <a:t> </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a:solidFill>
                  <a:srgbClr val="FF6600"/>
                </a:solidFill>
                <a:latin typeface="Gill Sans"/>
                <a:cs typeface="Gill Sans"/>
              </a:rPr>
              <a:t>Introduction</a:t>
            </a:r>
            <a:endParaRPr lang="en-US" dirty="0">
              <a:solidFill>
                <a:srgbClr val="FF6600"/>
              </a:solidFill>
              <a:latin typeface="Gill Sans"/>
              <a:cs typeface="Gill Sans"/>
            </a:endParaRPr>
          </a:p>
        </p:txBody>
      </p:sp>
    </p:spTree>
    <p:extLst>
      <p:ext uri="{BB962C8B-B14F-4D97-AF65-F5344CB8AC3E}">
        <p14:creationId xmlns:p14="http://schemas.microsoft.com/office/powerpoint/2010/main" val="35716610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738664"/>
          </a:xfrm>
          <a:prstGeom prst="rect">
            <a:avLst/>
          </a:prstGeom>
          <a:noFill/>
        </p:spPr>
        <p:txBody>
          <a:bodyPr wrap="square" rtlCol="0">
            <a:spAutoFit/>
          </a:bodyPr>
          <a:lstStyle/>
          <a:p>
            <a:r>
              <a:rPr lang="en-GB" dirty="0">
                <a:solidFill>
                  <a:srgbClr val="FF6600"/>
                </a:solidFill>
                <a:latin typeface="Gill Sans"/>
                <a:cs typeface="Gill Sans"/>
              </a:rPr>
              <a:t>Pedestrian Data Input - Pedestrian traces and snapshots</a:t>
            </a:r>
          </a:p>
          <a:p>
            <a:endParaRPr lang="en-US" dirty="0">
              <a:solidFill>
                <a:srgbClr val="FF6600"/>
              </a:solidFill>
              <a:latin typeface="Gill Sans"/>
              <a:cs typeface="Gill Sans"/>
            </a:endParaRPr>
          </a:p>
        </p:txBody>
      </p:sp>
      <p:sp>
        <p:nvSpPr>
          <p:cNvPr id="4" name="Oval 3"/>
          <p:cNvSpPr>
            <a:spLocks noChangeAspect="1"/>
          </p:cNvSpPr>
          <p:nvPr/>
        </p:nvSpPr>
        <p:spPr bwMode="auto">
          <a:xfrm>
            <a:off x="471750" y="315531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grpSp>
        <p:nvGrpSpPr>
          <p:cNvPr id="10" name="Group 9">
            <a:extLst>
              <a:ext uri="{FF2B5EF4-FFF2-40B4-BE49-F238E27FC236}">
                <a16:creationId xmlns:a16="http://schemas.microsoft.com/office/drawing/2014/main" id="{D24F6501-BF8F-477A-ACFE-0A17CC52C3EF}"/>
              </a:ext>
            </a:extLst>
          </p:cNvPr>
          <p:cNvGrpSpPr/>
          <p:nvPr/>
        </p:nvGrpSpPr>
        <p:grpSpPr>
          <a:xfrm>
            <a:off x="579750" y="709613"/>
            <a:ext cx="9722485" cy="5786437"/>
            <a:chOff x="0" y="671513"/>
            <a:chExt cx="10693400" cy="6364287"/>
          </a:xfrm>
        </p:grpSpPr>
        <p:sp>
          <p:nvSpPr>
            <p:cNvPr id="11" name="Rectangle 9">
              <a:extLst>
                <a:ext uri="{FF2B5EF4-FFF2-40B4-BE49-F238E27FC236}">
                  <a16:creationId xmlns:a16="http://schemas.microsoft.com/office/drawing/2014/main" id="{4353A7F3-D4C4-40F4-8C16-919124681EEC}"/>
                </a:ext>
              </a:extLst>
            </p:cNvPr>
            <p:cNvSpPr>
              <a:spLocks noChangeArrowheads="1"/>
            </p:cNvSpPr>
            <p:nvPr/>
          </p:nvSpPr>
          <p:spPr bwMode="auto">
            <a:xfrm>
              <a:off x="0" y="671513"/>
              <a:ext cx="10693400" cy="6364287"/>
            </a:xfrm>
            <a:prstGeom prst="rect">
              <a:avLst/>
            </a:prstGeom>
            <a:solidFill>
              <a:srgbClr val="000000"/>
            </a:solidFill>
            <a:ln w="9525">
              <a:solidFill>
                <a:schemeClr val="tx1"/>
              </a:solidFill>
              <a:miter lim="800000"/>
              <a:headEnd/>
              <a:tailEnd/>
            </a:ln>
          </p:spPr>
          <p:txBody>
            <a:bodyPr wrap="none" lIns="104306" tIns="52153" rIns="104306" bIns="52153" anchor="ctr"/>
            <a:lstStyle>
              <a:lvl1pPr>
                <a:defRPr sz="1000">
                  <a:solidFill>
                    <a:schemeClr val="tx1"/>
                  </a:solidFill>
                  <a:latin typeface="Arial" panose="020B0604020202020204" pitchFamily="34" charset="0"/>
                  <a:cs typeface="Arial" panose="020B0604020202020204" pitchFamily="34" charset="0"/>
                </a:defRPr>
              </a:lvl1pPr>
              <a:lvl2pPr marL="742950" indent="-285750">
                <a:defRPr sz="1000">
                  <a:solidFill>
                    <a:schemeClr val="tx1"/>
                  </a:solidFill>
                  <a:latin typeface="Arial" panose="020B0604020202020204" pitchFamily="34" charset="0"/>
                  <a:cs typeface="Arial" panose="020B0604020202020204" pitchFamily="34" charset="0"/>
                </a:defRPr>
              </a:lvl2pPr>
              <a:lvl3pPr marL="1143000" indent="-228600">
                <a:defRPr sz="1000">
                  <a:solidFill>
                    <a:schemeClr val="tx1"/>
                  </a:solidFill>
                  <a:latin typeface="Arial" panose="020B0604020202020204" pitchFamily="34" charset="0"/>
                  <a:cs typeface="Arial" panose="020B0604020202020204" pitchFamily="34" charset="0"/>
                </a:defRPr>
              </a:lvl3pPr>
              <a:lvl4pPr marL="1600200" indent="-228600">
                <a:defRPr sz="1000">
                  <a:solidFill>
                    <a:schemeClr val="tx1"/>
                  </a:solidFill>
                  <a:latin typeface="Arial" panose="020B0604020202020204" pitchFamily="34" charset="0"/>
                  <a:cs typeface="Arial" panose="020B0604020202020204" pitchFamily="34" charset="0"/>
                </a:defRPr>
              </a:lvl4pPr>
              <a:lvl5pPr marL="2057400" indent="-228600">
                <a:defRPr sz="1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pic>
          <p:nvPicPr>
            <p:cNvPr id="12" name="Picture 6" descr="Victoria Brasil_trans cut 300 CMYK">
              <a:extLst>
                <a:ext uri="{FF2B5EF4-FFF2-40B4-BE49-F238E27FC236}">
                  <a16:creationId xmlns:a16="http://schemas.microsoft.com/office/drawing/2014/main" id="{17E45AA1-099E-42DB-B4BD-A3210615999E}"/>
                </a:ext>
              </a:extLst>
            </p:cNvPr>
            <p:cNvPicPr>
              <a:picLocks noChangeAspect="1" noChangeArrowheads="1"/>
            </p:cNvPicPr>
            <p:nvPr/>
          </p:nvPicPr>
          <p:blipFill>
            <a:blip r:embed="rId2">
              <a:clrChange>
                <a:clrFrom>
                  <a:srgbClr val="000000"/>
                </a:clrFrom>
                <a:clrTo>
                  <a:srgbClr val="000000">
                    <a:alpha val="0"/>
                  </a:srgbClr>
                </a:clrTo>
              </a:clrChange>
              <a:lum contrast="-48000"/>
              <a:extLst>
                <a:ext uri="{28A0092B-C50C-407E-A947-70E740481C1C}">
                  <a14:useLocalDpi xmlns:a14="http://schemas.microsoft.com/office/drawing/2010/main" val="0"/>
                </a:ext>
              </a:extLst>
            </a:blip>
            <a:srcRect l="9439" t="4964" r="4117" b="1685"/>
            <a:stretch>
              <a:fillRect/>
            </a:stretch>
          </p:blipFill>
          <p:spPr bwMode="auto">
            <a:xfrm>
              <a:off x="0" y="677863"/>
              <a:ext cx="10693400" cy="635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6162867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738664"/>
          </a:xfrm>
          <a:prstGeom prst="rect">
            <a:avLst/>
          </a:prstGeom>
          <a:noFill/>
        </p:spPr>
        <p:txBody>
          <a:bodyPr wrap="square" rtlCol="0">
            <a:spAutoFit/>
          </a:bodyPr>
          <a:lstStyle/>
          <a:p>
            <a:r>
              <a:rPr lang="en-GB" dirty="0">
                <a:solidFill>
                  <a:srgbClr val="FF6600"/>
                </a:solidFill>
                <a:latin typeface="Gill Sans"/>
                <a:cs typeface="Gill Sans"/>
              </a:rPr>
              <a:t>Pedestrian Data Input - Pedestrian snapshots</a:t>
            </a:r>
          </a:p>
          <a:p>
            <a:endParaRPr lang="en-US" dirty="0">
              <a:solidFill>
                <a:srgbClr val="FF6600"/>
              </a:solidFill>
              <a:latin typeface="Gill Sans"/>
              <a:cs typeface="Gill Sans"/>
            </a:endParaRPr>
          </a:p>
        </p:txBody>
      </p:sp>
      <p:sp>
        <p:nvSpPr>
          <p:cNvPr id="4" name="Oval 3"/>
          <p:cNvSpPr>
            <a:spLocks noChangeAspect="1"/>
          </p:cNvSpPr>
          <p:nvPr/>
        </p:nvSpPr>
        <p:spPr bwMode="auto">
          <a:xfrm>
            <a:off x="471750" y="315531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2" name="Picture 1">
            <a:extLst>
              <a:ext uri="{FF2B5EF4-FFF2-40B4-BE49-F238E27FC236}">
                <a16:creationId xmlns:a16="http://schemas.microsoft.com/office/drawing/2014/main" id="{0453EC7F-86E6-482A-83AE-A0701E345E81}"/>
              </a:ext>
            </a:extLst>
          </p:cNvPr>
          <p:cNvPicPr>
            <a:picLocks noChangeAspect="1"/>
          </p:cNvPicPr>
          <p:nvPr/>
        </p:nvPicPr>
        <p:blipFill>
          <a:blip r:embed="rId2"/>
          <a:stretch>
            <a:fillRect/>
          </a:stretch>
        </p:blipFill>
        <p:spPr>
          <a:xfrm>
            <a:off x="579750" y="473264"/>
            <a:ext cx="7577985" cy="6614733"/>
          </a:xfrm>
          <a:prstGeom prst="rect">
            <a:avLst/>
          </a:prstGeom>
        </p:spPr>
      </p:pic>
      <p:pic>
        <p:nvPicPr>
          <p:cNvPr id="3" name="Picture 2">
            <a:extLst>
              <a:ext uri="{FF2B5EF4-FFF2-40B4-BE49-F238E27FC236}">
                <a16:creationId xmlns:a16="http://schemas.microsoft.com/office/drawing/2014/main" id="{3665D9A8-BB94-469B-9B5C-C6F977121F6E}"/>
              </a:ext>
            </a:extLst>
          </p:cNvPr>
          <p:cNvPicPr>
            <a:picLocks noChangeAspect="1"/>
          </p:cNvPicPr>
          <p:nvPr/>
        </p:nvPicPr>
        <p:blipFill>
          <a:blip r:embed="rId3"/>
          <a:stretch>
            <a:fillRect/>
          </a:stretch>
        </p:blipFill>
        <p:spPr>
          <a:xfrm>
            <a:off x="8157735" y="4673772"/>
            <a:ext cx="2292295" cy="2414225"/>
          </a:xfrm>
          <a:prstGeom prst="rect">
            <a:avLst/>
          </a:prstGeom>
        </p:spPr>
      </p:pic>
    </p:spTree>
    <p:extLst>
      <p:ext uri="{BB962C8B-B14F-4D97-AF65-F5344CB8AC3E}">
        <p14:creationId xmlns:p14="http://schemas.microsoft.com/office/powerpoint/2010/main" val="7288480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738664"/>
          </a:xfrm>
          <a:prstGeom prst="rect">
            <a:avLst/>
          </a:prstGeom>
          <a:noFill/>
        </p:spPr>
        <p:txBody>
          <a:bodyPr wrap="square" rtlCol="0">
            <a:spAutoFit/>
          </a:bodyPr>
          <a:lstStyle/>
          <a:p>
            <a:r>
              <a:rPr lang="en-GB" dirty="0">
                <a:solidFill>
                  <a:srgbClr val="FF6600"/>
                </a:solidFill>
                <a:latin typeface="Gill Sans"/>
                <a:cs typeface="Gill Sans"/>
              </a:rPr>
              <a:t>Pedestrian Data Input - Pedestrian traces</a:t>
            </a:r>
          </a:p>
          <a:p>
            <a:endParaRPr lang="en-US" dirty="0">
              <a:solidFill>
                <a:srgbClr val="FF6600"/>
              </a:solidFill>
              <a:latin typeface="Gill Sans"/>
              <a:cs typeface="Gill Sans"/>
            </a:endParaRPr>
          </a:p>
        </p:txBody>
      </p:sp>
      <p:sp>
        <p:nvSpPr>
          <p:cNvPr id="4" name="Oval 3"/>
          <p:cNvSpPr>
            <a:spLocks noChangeAspect="1"/>
          </p:cNvSpPr>
          <p:nvPr/>
        </p:nvSpPr>
        <p:spPr bwMode="auto">
          <a:xfrm>
            <a:off x="471750" y="315531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grpSp>
        <p:nvGrpSpPr>
          <p:cNvPr id="8" name="Group 7">
            <a:extLst>
              <a:ext uri="{FF2B5EF4-FFF2-40B4-BE49-F238E27FC236}">
                <a16:creationId xmlns:a16="http://schemas.microsoft.com/office/drawing/2014/main" id="{913D04CC-7009-477A-919F-9A4B459AA18C}"/>
              </a:ext>
            </a:extLst>
          </p:cNvPr>
          <p:cNvGrpSpPr/>
          <p:nvPr/>
        </p:nvGrpSpPr>
        <p:grpSpPr>
          <a:xfrm>
            <a:off x="729570" y="522288"/>
            <a:ext cx="9835972" cy="4214812"/>
            <a:chOff x="334963" y="3856038"/>
            <a:chExt cx="7383462" cy="3163887"/>
          </a:xfrm>
        </p:grpSpPr>
        <p:pic>
          <p:nvPicPr>
            <p:cNvPr id="9" name="Picture 7">
              <a:extLst>
                <a:ext uri="{FF2B5EF4-FFF2-40B4-BE49-F238E27FC236}">
                  <a16:creationId xmlns:a16="http://schemas.microsoft.com/office/drawing/2014/main" id="{2338CD45-5BC0-4B68-9F4B-689C743670C9}"/>
                </a:ext>
              </a:extLst>
            </p:cNvPr>
            <p:cNvPicPr>
              <a:picLocks noChangeAspect="1"/>
            </p:cNvPicPr>
            <p:nvPr/>
          </p:nvPicPr>
          <p:blipFill>
            <a:blip r:embed="rId2" cstate="print">
              <a:extLst>
                <a:ext uri="{28A0092B-C50C-407E-A947-70E740481C1C}">
                  <a14:useLocalDpi xmlns:a14="http://schemas.microsoft.com/office/drawing/2010/main" val="0"/>
                </a:ext>
              </a:extLst>
            </a:blip>
            <a:srcRect t="51791"/>
            <a:stretch>
              <a:fillRect/>
            </a:stretch>
          </p:blipFill>
          <p:spPr bwMode="auto">
            <a:xfrm>
              <a:off x="336550" y="3856038"/>
              <a:ext cx="7381875" cy="312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7">
              <a:extLst>
                <a:ext uri="{FF2B5EF4-FFF2-40B4-BE49-F238E27FC236}">
                  <a16:creationId xmlns:a16="http://schemas.microsoft.com/office/drawing/2014/main" id="{5184413A-AE46-4725-B95A-ABC37AC87C8A}"/>
                </a:ext>
              </a:extLst>
            </p:cNvPr>
            <p:cNvSpPr txBox="1">
              <a:spLocks noChangeArrowheads="1"/>
            </p:cNvSpPr>
            <p:nvPr/>
          </p:nvSpPr>
          <p:spPr bwMode="auto">
            <a:xfrm>
              <a:off x="3883025" y="6769100"/>
              <a:ext cx="19145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042988">
                <a:defRPr sz="1000">
                  <a:solidFill>
                    <a:schemeClr val="tx1"/>
                  </a:solidFill>
                  <a:latin typeface="Arial" panose="020B0604020202020204" pitchFamily="34" charset="0"/>
                  <a:cs typeface="Arial" panose="020B0604020202020204" pitchFamily="34" charset="0"/>
                </a:defRPr>
              </a:lvl1pPr>
              <a:lvl2pPr marL="742950" indent="-285750" defTabSz="1042988">
                <a:defRPr sz="1000">
                  <a:solidFill>
                    <a:schemeClr val="tx1"/>
                  </a:solidFill>
                  <a:latin typeface="Arial" panose="020B0604020202020204" pitchFamily="34" charset="0"/>
                  <a:cs typeface="Arial" panose="020B0604020202020204" pitchFamily="34" charset="0"/>
                </a:defRPr>
              </a:lvl2pPr>
              <a:lvl3pPr marL="1143000" indent="-228600" defTabSz="1042988">
                <a:defRPr sz="1000">
                  <a:solidFill>
                    <a:schemeClr val="tx1"/>
                  </a:solidFill>
                  <a:latin typeface="Arial" panose="020B0604020202020204" pitchFamily="34" charset="0"/>
                  <a:cs typeface="Arial" panose="020B0604020202020204" pitchFamily="34" charset="0"/>
                </a:defRPr>
              </a:lvl3pPr>
              <a:lvl4pPr marL="1600200" indent="-228600" defTabSz="1042988">
                <a:defRPr sz="1000">
                  <a:solidFill>
                    <a:schemeClr val="tx1"/>
                  </a:solidFill>
                  <a:latin typeface="Arial" panose="020B0604020202020204" pitchFamily="34" charset="0"/>
                  <a:cs typeface="Arial" panose="020B0604020202020204" pitchFamily="34" charset="0"/>
                </a:defRPr>
              </a:lvl4pPr>
              <a:lvl5pPr marL="2057400" indent="-228600" defTabSz="1042988">
                <a:defRPr sz="1000">
                  <a:solidFill>
                    <a:schemeClr val="tx1"/>
                  </a:solidFill>
                  <a:latin typeface="Arial" panose="020B0604020202020204" pitchFamily="34" charset="0"/>
                  <a:cs typeface="Arial" panose="020B0604020202020204" pitchFamily="34" charset="0"/>
                </a:defRPr>
              </a:lvl5pPr>
              <a:lvl6pPr marL="25146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6pPr>
              <a:lvl7pPr marL="29718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7pPr>
              <a:lvl8pPr marL="34290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8pPr>
              <a:lvl9pPr marL="38862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9pPr>
            </a:lstStyle>
            <a:p>
              <a:pPr eaLnBrk="1" hangingPunct="1"/>
              <a:r>
                <a:rPr lang="en-GB" altLang="en-US" b="1">
                  <a:solidFill>
                    <a:srgbClr val="000000"/>
                  </a:solidFill>
                </a:rPr>
                <a:t>Cromwell Road Entrance</a:t>
              </a:r>
            </a:p>
          </p:txBody>
        </p:sp>
        <p:sp>
          <p:nvSpPr>
            <p:cNvPr id="14" name="TextBox 19">
              <a:extLst>
                <a:ext uri="{FF2B5EF4-FFF2-40B4-BE49-F238E27FC236}">
                  <a16:creationId xmlns:a16="http://schemas.microsoft.com/office/drawing/2014/main" id="{9EF6E95F-9897-4A93-8C05-DBFB0DA3D95A}"/>
                </a:ext>
              </a:extLst>
            </p:cNvPr>
            <p:cNvSpPr txBox="1">
              <a:spLocks noChangeArrowheads="1"/>
            </p:cNvSpPr>
            <p:nvPr/>
          </p:nvSpPr>
          <p:spPr bwMode="auto">
            <a:xfrm>
              <a:off x="1677988" y="4368800"/>
              <a:ext cx="935037"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042988">
                <a:defRPr sz="1000">
                  <a:solidFill>
                    <a:schemeClr val="tx1"/>
                  </a:solidFill>
                  <a:latin typeface="Arial" panose="020B0604020202020204" pitchFamily="34" charset="0"/>
                  <a:cs typeface="Arial" panose="020B0604020202020204" pitchFamily="34" charset="0"/>
                </a:defRPr>
              </a:lvl1pPr>
              <a:lvl2pPr marL="742950" indent="-285750" defTabSz="1042988">
                <a:defRPr sz="1000">
                  <a:solidFill>
                    <a:schemeClr val="tx1"/>
                  </a:solidFill>
                  <a:latin typeface="Arial" panose="020B0604020202020204" pitchFamily="34" charset="0"/>
                  <a:cs typeface="Arial" panose="020B0604020202020204" pitchFamily="34" charset="0"/>
                </a:defRPr>
              </a:lvl2pPr>
              <a:lvl3pPr marL="1143000" indent="-228600" defTabSz="1042988">
                <a:defRPr sz="1000">
                  <a:solidFill>
                    <a:schemeClr val="tx1"/>
                  </a:solidFill>
                  <a:latin typeface="Arial" panose="020B0604020202020204" pitchFamily="34" charset="0"/>
                  <a:cs typeface="Arial" panose="020B0604020202020204" pitchFamily="34" charset="0"/>
                </a:defRPr>
              </a:lvl3pPr>
              <a:lvl4pPr marL="1600200" indent="-228600" defTabSz="1042988">
                <a:defRPr sz="1000">
                  <a:solidFill>
                    <a:schemeClr val="tx1"/>
                  </a:solidFill>
                  <a:latin typeface="Arial" panose="020B0604020202020204" pitchFamily="34" charset="0"/>
                  <a:cs typeface="Arial" panose="020B0604020202020204" pitchFamily="34" charset="0"/>
                </a:defRPr>
              </a:lvl4pPr>
              <a:lvl5pPr marL="2057400" indent="-228600" defTabSz="1042988">
                <a:defRPr sz="1000">
                  <a:solidFill>
                    <a:schemeClr val="tx1"/>
                  </a:solidFill>
                  <a:latin typeface="Arial" panose="020B0604020202020204" pitchFamily="34" charset="0"/>
                  <a:cs typeface="Arial" panose="020B0604020202020204" pitchFamily="34" charset="0"/>
                </a:defRPr>
              </a:lvl5pPr>
              <a:lvl6pPr marL="25146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6pPr>
              <a:lvl7pPr marL="29718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7pPr>
              <a:lvl8pPr marL="34290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8pPr>
              <a:lvl9pPr marL="38862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9pPr>
            </a:lstStyle>
            <a:p>
              <a:pPr eaLnBrk="1" hangingPunct="1"/>
              <a:r>
                <a:rPr lang="en-GB" altLang="en-US" sz="1100" b="1">
                  <a:solidFill>
                    <a:srgbClr val="000000"/>
                  </a:solidFill>
                </a:rPr>
                <a:t>Mammals</a:t>
              </a:r>
            </a:p>
          </p:txBody>
        </p:sp>
        <p:sp>
          <p:nvSpPr>
            <p:cNvPr id="15" name="TextBox 20">
              <a:extLst>
                <a:ext uri="{FF2B5EF4-FFF2-40B4-BE49-F238E27FC236}">
                  <a16:creationId xmlns:a16="http://schemas.microsoft.com/office/drawing/2014/main" id="{821BE4A3-B18D-48E9-B367-888BDE5336B0}"/>
                </a:ext>
              </a:extLst>
            </p:cNvPr>
            <p:cNvSpPr txBox="1">
              <a:spLocks noChangeArrowheads="1"/>
            </p:cNvSpPr>
            <p:nvPr/>
          </p:nvSpPr>
          <p:spPr bwMode="auto">
            <a:xfrm>
              <a:off x="5711825" y="5195888"/>
              <a:ext cx="13779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042988">
                <a:defRPr sz="1000">
                  <a:solidFill>
                    <a:schemeClr val="tx1"/>
                  </a:solidFill>
                  <a:latin typeface="Arial" panose="020B0604020202020204" pitchFamily="34" charset="0"/>
                  <a:cs typeface="Arial" panose="020B0604020202020204" pitchFamily="34" charset="0"/>
                </a:defRPr>
              </a:lvl1pPr>
              <a:lvl2pPr marL="742950" indent="-285750" defTabSz="1042988">
                <a:defRPr sz="1000">
                  <a:solidFill>
                    <a:schemeClr val="tx1"/>
                  </a:solidFill>
                  <a:latin typeface="Arial" panose="020B0604020202020204" pitchFamily="34" charset="0"/>
                  <a:cs typeface="Arial" panose="020B0604020202020204" pitchFamily="34" charset="0"/>
                </a:defRPr>
              </a:lvl2pPr>
              <a:lvl3pPr marL="1143000" indent="-228600" defTabSz="1042988">
                <a:defRPr sz="1000">
                  <a:solidFill>
                    <a:schemeClr val="tx1"/>
                  </a:solidFill>
                  <a:latin typeface="Arial" panose="020B0604020202020204" pitchFamily="34" charset="0"/>
                  <a:cs typeface="Arial" panose="020B0604020202020204" pitchFamily="34" charset="0"/>
                </a:defRPr>
              </a:lvl3pPr>
              <a:lvl4pPr marL="1600200" indent="-228600" defTabSz="1042988">
                <a:defRPr sz="1000">
                  <a:solidFill>
                    <a:schemeClr val="tx1"/>
                  </a:solidFill>
                  <a:latin typeface="Arial" panose="020B0604020202020204" pitchFamily="34" charset="0"/>
                  <a:cs typeface="Arial" panose="020B0604020202020204" pitchFamily="34" charset="0"/>
                </a:defRPr>
              </a:lvl4pPr>
              <a:lvl5pPr marL="2057400" indent="-228600" defTabSz="1042988">
                <a:defRPr sz="1000">
                  <a:solidFill>
                    <a:schemeClr val="tx1"/>
                  </a:solidFill>
                  <a:latin typeface="Arial" panose="020B0604020202020204" pitchFamily="34" charset="0"/>
                  <a:cs typeface="Arial" panose="020B0604020202020204" pitchFamily="34" charset="0"/>
                </a:defRPr>
              </a:lvl5pPr>
              <a:lvl6pPr marL="25146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6pPr>
              <a:lvl7pPr marL="29718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7pPr>
              <a:lvl8pPr marL="34290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8pPr>
              <a:lvl9pPr marL="38862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9pPr>
            </a:lstStyle>
            <a:p>
              <a:pPr eaLnBrk="1" hangingPunct="1"/>
              <a:r>
                <a:rPr lang="en-GB" altLang="en-US" sz="1100" b="1">
                  <a:solidFill>
                    <a:srgbClr val="000000"/>
                  </a:solidFill>
                </a:rPr>
                <a:t>Earth Galleries</a:t>
              </a:r>
            </a:p>
          </p:txBody>
        </p:sp>
        <p:sp>
          <p:nvSpPr>
            <p:cNvPr id="16" name="Oval 15">
              <a:extLst>
                <a:ext uri="{FF2B5EF4-FFF2-40B4-BE49-F238E27FC236}">
                  <a16:creationId xmlns:a16="http://schemas.microsoft.com/office/drawing/2014/main" id="{662EC50F-AEA2-4699-A58E-16B01E7166A9}"/>
                </a:ext>
              </a:extLst>
            </p:cNvPr>
            <p:cNvSpPr/>
            <p:nvPr/>
          </p:nvSpPr>
          <p:spPr>
            <a:xfrm>
              <a:off x="2901950" y="6145213"/>
              <a:ext cx="490538" cy="4921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988" eaLnBrk="1" hangingPunct="1">
                <a:defRPr/>
              </a:pPr>
              <a:endParaRPr lang="en-GB" sz="2100" dirty="0">
                <a:solidFill>
                  <a:prstClr val="white"/>
                </a:solidFill>
              </a:endParaRPr>
            </a:p>
          </p:txBody>
        </p:sp>
        <p:sp>
          <p:nvSpPr>
            <p:cNvPr id="17" name="TextBox 5">
              <a:extLst>
                <a:ext uri="{FF2B5EF4-FFF2-40B4-BE49-F238E27FC236}">
                  <a16:creationId xmlns:a16="http://schemas.microsoft.com/office/drawing/2014/main" id="{8B8D8DFE-6C5F-41CE-BEA1-E6D884E07476}"/>
                </a:ext>
              </a:extLst>
            </p:cNvPr>
            <p:cNvSpPr txBox="1">
              <a:spLocks noChangeArrowheads="1"/>
            </p:cNvSpPr>
            <p:nvPr/>
          </p:nvSpPr>
          <p:spPr bwMode="auto">
            <a:xfrm>
              <a:off x="2922588" y="6253163"/>
              <a:ext cx="4905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a:defRPr sz="1000">
                  <a:solidFill>
                    <a:schemeClr val="tx1"/>
                  </a:solidFill>
                  <a:latin typeface="Arial" panose="020B0604020202020204" pitchFamily="34" charset="0"/>
                  <a:cs typeface="Arial" panose="020B0604020202020204" pitchFamily="34" charset="0"/>
                </a:defRPr>
              </a:lvl1pPr>
              <a:lvl2pPr marL="742950" indent="-285750" defTabSz="1042988">
                <a:defRPr sz="1000">
                  <a:solidFill>
                    <a:schemeClr val="tx1"/>
                  </a:solidFill>
                  <a:latin typeface="Arial" panose="020B0604020202020204" pitchFamily="34" charset="0"/>
                  <a:cs typeface="Arial" panose="020B0604020202020204" pitchFamily="34" charset="0"/>
                </a:defRPr>
              </a:lvl2pPr>
              <a:lvl3pPr marL="1143000" indent="-228600" defTabSz="1042988">
                <a:defRPr sz="1000">
                  <a:solidFill>
                    <a:schemeClr val="tx1"/>
                  </a:solidFill>
                  <a:latin typeface="Arial" panose="020B0604020202020204" pitchFamily="34" charset="0"/>
                  <a:cs typeface="Arial" panose="020B0604020202020204" pitchFamily="34" charset="0"/>
                </a:defRPr>
              </a:lvl3pPr>
              <a:lvl4pPr marL="1600200" indent="-228600" defTabSz="1042988">
                <a:defRPr sz="1000">
                  <a:solidFill>
                    <a:schemeClr val="tx1"/>
                  </a:solidFill>
                  <a:latin typeface="Arial" panose="020B0604020202020204" pitchFamily="34" charset="0"/>
                  <a:cs typeface="Arial" panose="020B0604020202020204" pitchFamily="34" charset="0"/>
                </a:defRPr>
              </a:lvl4pPr>
              <a:lvl5pPr marL="2057400" indent="-228600" defTabSz="1042988">
                <a:defRPr sz="1000">
                  <a:solidFill>
                    <a:schemeClr val="tx1"/>
                  </a:solidFill>
                  <a:latin typeface="Arial" panose="020B0604020202020204" pitchFamily="34" charset="0"/>
                  <a:cs typeface="Arial" panose="020B0604020202020204" pitchFamily="34" charset="0"/>
                </a:defRPr>
              </a:lvl5pPr>
              <a:lvl6pPr marL="25146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6pPr>
              <a:lvl7pPr marL="29718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7pPr>
              <a:lvl8pPr marL="34290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8pPr>
              <a:lvl9pPr marL="38862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9pPr>
            </a:lstStyle>
            <a:p>
              <a:pPr eaLnBrk="1" hangingPunct="1"/>
              <a:r>
                <a:rPr lang="en-GB" altLang="en-US" sz="1200" b="1">
                  <a:solidFill>
                    <a:srgbClr val="FFFFFF"/>
                  </a:solidFill>
                </a:rPr>
                <a:t>38%</a:t>
              </a:r>
            </a:p>
          </p:txBody>
        </p:sp>
        <p:grpSp>
          <p:nvGrpSpPr>
            <p:cNvPr id="18" name="Group 10">
              <a:extLst>
                <a:ext uri="{FF2B5EF4-FFF2-40B4-BE49-F238E27FC236}">
                  <a16:creationId xmlns:a16="http://schemas.microsoft.com/office/drawing/2014/main" id="{F2D0CF4A-6A8F-41C9-82E9-627113F10683}"/>
                </a:ext>
              </a:extLst>
            </p:cNvPr>
            <p:cNvGrpSpPr>
              <a:grpSpLocks/>
            </p:cNvGrpSpPr>
            <p:nvPr/>
          </p:nvGrpSpPr>
          <p:grpSpPr bwMode="auto">
            <a:xfrm>
              <a:off x="6805613" y="5197475"/>
              <a:ext cx="368300" cy="246063"/>
              <a:chOff x="5911704" y="4351542"/>
              <a:chExt cx="369012" cy="246221"/>
            </a:xfrm>
          </p:grpSpPr>
          <p:sp>
            <p:nvSpPr>
              <p:cNvPr id="70" name="Oval 69">
                <a:extLst>
                  <a:ext uri="{FF2B5EF4-FFF2-40B4-BE49-F238E27FC236}">
                    <a16:creationId xmlns:a16="http://schemas.microsoft.com/office/drawing/2014/main" id="{4ADA8870-A9F8-4D40-AB54-0B7F8B365BFC}"/>
                  </a:ext>
                </a:extLst>
              </p:cNvPr>
              <p:cNvSpPr/>
              <p:nvPr/>
            </p:nvSpPr>
            <p:spPr>
              <a:xfrm>
                <a:off x="5972146" y="4359485"/>
                <a:ext cx="221089" cy="222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988" eaLnBrk="1" hangingPunct="1">
                  <a:defRPr/>
                </a:pPr>
                <a:endParaRPr lang="en-GB" sz="2100" dirty="0">
                  <a:solidFill>
                    <a:prstClr val="white"/>
                  </a:solidFill>
                </a:endParaRPr>
              </a:p>
            </p:txBody>
          </p:sp>
          <p:sp>
            <p:nvSpPr>
              <p:cNvPr id="71" name="TextBox 30">
                <a:extLst>
                  <a:ext uri="{FF2B5EF4-FFF2-40B4-BE49-F238E27FC236}">
                    <a16:creationId xmlns:a16="http://schemas.microsoft.com/office/drawing/2014/main" id="{B7CAF4EE-B6FF-48E9-B080-9CADF91AA9F1}"/>
                  </a:ext>
                </a:extLst>
              </p:cNvPr>
              <p:cNvSpPr txBox="1">
                <a:spLocks noChangeArrowheads="1"/>
              </p:cNvSpPr>
              <p:nvPr/>
            </p:nvSpPr>
            <p:spPr bwMode="auto">
              <a:xfrm>
                <a:off x="5911704" y="4351542"/>
                <a:ext cx="36901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a:defRPr sz="1000">
                    <a:solidFill>
                      <a:schemeClr val="tx1"/>
                    </a:solidFill>
                    <a:latin typeface="Arial" panose="020B0604020202020204" pitchFamily="34" charset="0"/>
                    <a:cs typeface="Arial" panose="020B0604020202020204" pitchFamily="34" charset="0"/>
                  </a:defRPr>
                </a:lvl1pPr>
                <a:lvl2pPr marL="742950" indent="-285750" defTabSz="1042988">
                  <a:defRPr sz="1000">
                    <a:solidFill>
                      <a:schemeClr val="tx1"/>
                    </a:solidFill>
                    <a:latin typeface="Arial" panose="020B0604020202020204" pitchFamily="34" charset="0"/>
                    <a:cs typeface="Arial" panose="020B0604020202020204" pitchFamily="34" charset="0"/>
                  </a:defRPr>
                </a:lvl2pPr>
                <a:lvl3pPr marL="1143000" indent="-228600" defTabSz="1042988">
                  <a:defRPr sz="1000">
                    <a:solidFill>
                      <a:schemeClr val="tx1"/>
                    </a:solidFill>
                    <a:latin typeface="Arial" panose="020B0604020202020204" pitchFamily="34" charset="0"/>
                    <a:cs typeface="Arial" panose="020B0604020202020204" pitchFamily="34" charset="0"/>
                  </a:defRPr>
                </a:lvl3pPr>
                <a:lvl4pPr marL="1600200" indent="-228600" defTabSz="1042988">
                  <a:defRPr sz="1000">
                    <a:solidFill>
                      <a:schemeClr val="tx1"/>
                    </a:solidFill>
                    <a:latin typeface="Arial" panose="020B0604020202020204" pitchFamily="34" charset="0"/>
                    <a:cs typeface="Arial" panose="020B0604020202020204" pitchFamily="34" charset="0"/>
                  </a:defRPr>
                </a:lvl4pPr>
                <a:lvl5pPr marL="2057400" indent="-228600" defTabSz="1042988">
                  <a:defRPr sz="1000">
                    <a:solidFill>
                      <a:schemeClr val="tx1"/>
                    </a:solidFill>
                    <a:latin typeface="Arial" panose="020B0604020202020204" pitchFamily="34" charset="0"/>
                    <a:cs typeface="Arial" panose="020B0604020202020204" pitchFamily="34" charset="0"/>
                  </a:defRPr>
                </a:lvl5pPr>
                <a:lvl6pPr marL="25146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6pPr>
                <a:lvl7pPr marL="29718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7pPr>
                <a:lvl8pPr marL="34290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8pPr>
                <a:lvl9pPr marL="38862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9pPr>
              </a:lstStyle>
              <a:p>
                <a:pPr eaLnBrk="1" hangingPunct="1"/>
                <a:r>
                  <a:rPr lang="en-GB" altLang="en-US" b="1">
                    <a:solidFill>
                      <a:srgbClr val="FFFFFF"/>
                    </a:solidFill>
                  </a:rPr>
                  <a:t>3%</a:t>
                </a:r>
              </a:p>
            </p:txBody>
          </p:sp>
        </p:grpSp>
        <p:grpSp>
          <p:nvGrpSpPr>
            <p:cNvPr id="19" name="Group 33">
              <a:extLst>
                <a:ext uri="{FF2B5EF4-FFF2-40B4-BE49-F238E27FC236}">
                  <a16:creationId xmlns:a16="http://schemas.microsoft.com/office/drawing/2014/main" id="{1489F088-4AF7-4F73-8169-1E0B0EFEA5EA}"/>
                </a:ext>
              </a:extLst>
            </p:cNvPr>
            <p:cNvGrpSpPr>
              <a:grpSpLocks/>
            </p:cNvGrpSpPr>
            <p:nvPr/>
          </p:nvGrpSpPr>
          <p:grpSpPr bwMode="auto">
            <a:xfrm>
              <a:off x="2397125" y="4391025"/>
              <a:ext cx="369888" cy="246063"/>
              <a:chOff x="5911704" y="4351542"/>
              <a:chExt cx="369012" cy="246221"/>
            </a:xfrm>
          </p:grpSpPr>
          <p:sp>
            <p:nvSpPr>
              <p:cNvPr id="68" name="Oval 67">
                <a:extLst>
                  <a:ext uri="{FF2B5EF4-FFF2-40B4-BE49-F238E27FC236}">
                    <a16:creationId xmlns:a16="http://schemas.microsoft.com/office/drawing/2014/main" id="{22CCB10B-950E-47F6-97A8-B8722BFC5F8D}"/>
                  </a:ext>
                </a:extLst>
              </p:cNvPr>
              <p:cNvSpPr/>
              <p:nvPr/>
            </p:nvSpPr>
            <p:spPr>
              <a:xfrm>
                <a:off x="5971886" y="4359485"/>
                <a:ext cx="220140" cy="222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988" eaLnBrk="1" hangingPunct="1">
                  <a:defRPr/>
                </a:pPr>
                <a:endParaRPr lang="en-GB" sz="2100" dirty="0">
                  <a:solidFill>
                    <a:prstClr val="white"/>
                  </a:solidFill>
                </a:endParaRPr>
              </a:p>
            </p:txBody>
          </p:sp>
          <p:sp>
            <p:nvSpPr>
              <p:cNvPr id="69" name="TextBox 35">
                <a:extLst>
                  <a:ext uri="{FF2B5EF4-FFF2-40B4-BE49-F238E27FC236}">
                    <a16:creationId xmlns:a16="http://schemas.microsoft.com/office/drawing/2014/main" id="{ECF98C20-B5FF-4A91-BE27-9B8D85E02C23}"/>
                  </a:ext>
                </a:extLst>
              </p:cNvPr>
              <p:cNvSpPr txBox="1">
                <a:spLocks noChangeArrowheads="1"/>
              </p:cNvSpPr>
              <p:nvPr/>
            </p:nvSpPr>
            <p:spPr bwMode="auto">
              <a:xfrm>
                <a:off x="5911704" y="4351542"/>
                <a:ext cx="36901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a:defRPr sz="1000">
                    <a:solidFill>
                      <a:schemeClr val="tx1"/>
                    </a:solidFill>
                    <a:latin typeface="Arial" panose="020B0604020202020204" pitchFamily="34" charset="0"/>
                    <a:cs typeface="Arial" panose="020B0604020202020204" pitchFamily="34" charset="0"/>
                  </a:defRPr>
                </a:lvl1pPr>
                <a:lvl2pPr marL="742950" indent="-285750" defTabSz="1042988">
                  <a:defRPr sz="1000">
                    <a:solidFill>
                      <a:schemeClr val="tx1"/>
                    </a:solidFill>
                    <a:latin typeface="Arial" panose="020B0604020202020204" pitchFamily="34" charset="0"/>
                    <a:cs typeface="Arial" panose="020B0604020202020204" pitchFamily="34" charset="0"/>
                  </a:defRPr>
                </a:lvl2pPr>
                <a:lvl3pPr marL="1143000" indent="-228600" defTabSz="1042988">
                  <a:defRPr sz="1000">
                    <a:solidFill>
                      <a:schemeClr val="tx1"/>
                    </a:solidFill>
                    <a:latin typeface="Arial" panose="020B0604020202020204" pitchFamily="34" charset="0"/>
                    <a:cs typeface="Arial" panose="020B0604020202020204" pitchFamily="34" charset="0"/>
                  </a:defRPr>
                </a:lvl3pPr>
                <a:lvl4pPr marL="1600200" indent="-228600" defTabSz="1042988">
                  <a:defRPr sz="1000">
                    <a:solidFill>
                      <a:schemeClr val="tx1"/>
                    </a:solidFill>
                    <a:latin typeface="Arial" panose="020B0604020202020204" pitchFamily="34" charset="0"/>
                    <a:cs typeface="Arial" panose="020B0604020202020204" pitchFamily="34" charset="0"/>
                  </a:defRPr>
                </a:lvl4pPr>
                <a:lvl5pPr marL="2057400" indent="-228600" defTabSz="1042988">
                  <a:defRPr sz="1000">
                    <a:solidFill>
                      <a:schemeClr val="tx1"/>
                    </a:solidFill>
                    <a:latin typeface="Arial" panose="020B0604020202020204" pitchFamily="34" charset="0"/>
                    <a:cs typeface="Arial" panose="020B0604020202020204" pitchFamily="34" charset="0"/>
                  </a:defRPr>
                </a:lvl5pPr>
                <a:lvl6pPr marL="25146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6pPr>
                <a:lvl7pPr marL="29718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7pPr>
                <a:lvl8pPr marL="34290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8pPr>
                <a:lvl9pPr marL="38862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9pPr>
              </a:lstStyle>
              <a:p>
                <a:pPr eaLnBrk="1" hangingPunct="1"/>
                <a:r>
                  <a:rPr lang="en-GB" altLang="en-US" b="1">
                    <a:solidFill>
                      <a:srgbClr val="FFFFFF"/>
                    </a:solidFill>
                  </a:rPr>
                  <a:t>3%</a:t>
                </a:r>
              </a:p>
            </p:txBody>
          </p:sp>
        </p:grpSp>
        <p:sp>
          <p:nvSpPr>
            <p:cNvPr id="20" name="Isosceles Triangle 19">
              <a:extLst>
                <a:ext uri="{FF2B5EF4-FFF2-40B4-BE49-F238E27FC236}">
                  <a16:creationId xmlns:a16="http://schemas.microsoft.com/office/drawing/2014/main" id="{C2390F0B-0B57-4670-A40F-C56F8CC31927}"/>
                </a:ext>
              </a:extLst>
            </p:cNvPr>
            <p:cNvSpPr/>
            <p:nvPr/>
          </p:nvSpPr>
          <p:spPr>
            <a:xfrm>
              <a:off x="3709988" y="6834188"/>
              <a:ext cx="161925" cy="10795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988" eaLnBrk="1" hangingPunct="1">
                <a:defRPr/>
              </a:pPr>
              <a:endParaRPr lang="en-GB" sz="2100" dirty="0">
                <a:solidFill>
                  <a:prstClr val="white"/>
                </a:solidFill>
              </a:endParaRPr>
            </a:p>
          </p:txBody>
        </p:sp>
        <p:sp>
          <p:nvSpPr>
            <p:cNvPr id="21" name="TextBox 43">
              <a:extLst>
                <a:ext uri="{FF2B5EF4-FFF2-40B4-BE49-F238E27FC236}">
                  <a16:creationId xmlns:a16="http://schemas.microsoft.com/office/drawing/2014/main" id="{B1A8FCF5-3D86-4688-BE79-7618D30FEF66}"/>
                </a:ext>
              </a:extLst>
            </p:cNvPr>
            <p:cNvSpPr txBox="1">
              <a:spLocks noChangeArrowheads="1"/>
            </p:cNvSpPr>
            <p:nvPr/>
          </p:nvSpPr>
          <p:spPr bwMode="auto">
            <a:xfrm>
              <a:off x="2028825" y="6264275"/>
              <a:ext cx="8747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a:defRPr sz="1000">
                  <a:solidFill>
                    <a:schemeClr val="tx1"/>
                  </a:solidFill>
                  <a:latin typeface="Arial" panose="020B0604020202020204" pitchFamily="34" charset="0"/>
                  <a:cs typeface="Arial" panose="020B0604020202020204" pitchFamily="34" charset="0"/>
                </a:defRPr>
              </a:lvl1pPr>
              <a:lvl2pPr marL="742950" indent="-285750" defTabSz="1042988">
                <a:defRPr sz="1000">
                  <a:solidFill>
                    <a:schemeClr val="tx1"/>
                  </a:solidFill>
                  <a:latin typeface="Arial" panose="020B0604020202020204" pitchFamily="34" charset="0"/>
                  <a:cs typeface="Arial" panose="020B0604020202020204" pitchFamily="34" charset="0"/>
                </a:defRPr>
              </a:lvl2pPr>
              <a:lvl3pPr marL="1143000" indent="-228600" defTabSz="1042988">
                <a:defRPr sz="1000">
                  <a:solidFill>
                    <a:schemeClr val="tx1"/>
                  </a:solidFill>
                  <a:latin typeface="Arial" panose="020B0604020202020204" pitchFamily="34" charset="0"/>
                  <a:cs typeface="Arial" panose="020B0604020202020204" pitchFamily="34" charset="0"/>
                </a:defRPr>
              </a:lvl3pPr>
              <a:lvl4pPr marL="1600200" indent="-228600" defTabSz="1042988">
                <a:defRPr sz="1000">
                  <a:solidFill>
                    <a:schemeClr val="tx1"/>
                  </a:solidFill>
                  <a:latin typeface="Arial" panose="020B0604020202020204" pitchFamily="34" charset="0"/>
                  <a:cs typeface="Arial" panose="020B0604020202020204" pitchFamily="34" charset="0"/>
                </a:defRPr>
              </a:lvl4pPr>
              <a:lvl5pPr marL="2057400" indent="-228600" defTabSz="1042988">
                <a:defRPr sz="1000">
                  <a:solidFill>
                    <a:schemeClr val="tx1"/>
                  </a:solidFill>
                  <a:latin typeface="Arial" panose="020B0604020202020204" pitchFamily="34" charset="0"/>
                  <a:cs typeface="Arial" panose="020B0604020202020204" pitchFamily="34" charset="0"/>
                </a:defRPr>
              </a:lvl5pPr>
              <a:lvl6pPr marL="25146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6pPr>
              <a:lvl7pPr marL="29718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7pPr>
              <a:lvl8pPr marL="34290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8pPr>
              <a:lvl9pPr marL="38862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9pPr>
            </a:lstStyle>
            <a:p>
              <a:pPr eaLnBrk="1" hangingPunct="1"/>
              <a:r>
                <a:rPr lang="en-GB" altLang="en-US" sz="1100" b="1">
                  <a:solidFill>
                    <a:srgbClr val="000000"/>
                  </a:solidFill>
                </a:rPr>
                <a:t>Dinosaurs</a:t>
              </a:r>
            </a:p>
          </p:txBody>
        </p:sp>
        <p:grpSp>
          <p:nvGrpSpPr>
            <p:cNvPr id="22" name="Group 49">
              <a:extLst>
                <a:ext uri="{FF2B5EF4-FFF2-40B4-BE49-F238E27FC236}">
                  <a16:creationId xmlns:a16="http://schemas.microsoft.com/office/drawing/2014/main" id="{486584F4-36E8-4CFB-858C-9A55CB430D00}"/>
                </a:ext>
              </a:extLst>
            </p:cNvPr>
            <p:cNvGrpSpPr>
              <a:grpSpLocks/>
            </p:cNvGrpSpPr>
            <p:nvPr/>
          </p:nvGrpSpPr>
          <p:grpSpPr bwMode="auto">
            <a:xfrm>
              <a:off x="4987925" y="4972050"/>
              <a:ext cx="368300" cy="260350"/>
              <a:chOff x="5930323" y="4352664"/>
              <a:chExt cx="369012" cy="259385"/>
            </a:xfrm>
          </p:grpSpPr>
          <p:sp>
            <p:nvSpPr>
              <p:cNvPr id="66" name="Oval 65">
                <a:extLst>
                  <a:ext uri="{FF2B5EF4-FFF2-40B4-BE49-F238E27FC236}">
                    <a16:creationId xmlns:a16="http://schemas.microsoft.com/office/drawing/2014/main" id="{F218811A-05E8-4A5E-A855-D006E6093B83}"/>
                  </a:ext>
                </a:extLst>
              </p:cNvPr>
              <p:cNvSpPr/>
              <p:nvPr/>
            </p:nvSpPr>
            <p:spPr>
              <a:xfrm>
                <a:off x="5971678" y="4360573"/>
                <a:ext cx="251310" cy="25147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988" eaLnBrk="1" hangingPunct="1">
                  <a:defRPr/>
                </a:pPr>
                <a:endParaRPr lang="en-GB" sz="2100" dirty="0">
                  <a:solidFill>
                    <a:prstClr val="white"/>
                  </a:solidFill>
                </a:endParaRPr>
              </a:p>
            </p:txBody>
          </p:sp>
          <p:sp>
            <p:nvSpPr>
              <p:cNvPr id="67" name="TextBox 51">
                <a:extLst>
                  <a:ext uri="{FF2B5EF4-FFF2-40B4-BE49-F238E27FC236}">
                    <a16:creationId xmlns:a16="http://schemas.microsoft.com/office/drawing/2014/main" id="{2D736F16-3258-49BA-B3B3-DB2A961FC4A3}"/>
                  </a:ext>
                </a:extLst>
              </p:cNvPr>
              <p:cNvSpPr txBox="1">
                <a:spLocks noChangeArrowheads="1"/>
              </p:cNvSpPr>
              <p:nvPr/>
            </p:nvSpPr>
            <p:spPr bwMode="auto">
              <a:xfrm>
                <a:off x="5930323" y="4352664"/>
                <a:ext cx="36901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a:defRPr sz="1000">
                    <a:solidFill>
                      <a:schemeClr val="tx1"/>
                    </a:solidFill>
                    <a:latin typeface="Arial" panose="020B0604020202020204" pitchFamily="34" charset="0"/>
                    <a:cs typeface="Arial" panose="020B0604020202020204" pitchFamily="34" charset="0"/>
                  </a:defRPr>
                </a:lvl1pPr>
                <a:lvl2pPr marL="742950" indent="-285750" defTabSz="1042988">
                  <a:defRPr sz="1000">
                    <a:solidFill>
                      <a:schemeClr val="tx1"/>
                    </a:solidFill>
                    <a:latin typeface="Arial" panose="020B0604020202020204" pitchFamily="34" charset="0"/>
                    <a:cs typeface="Arial" panose="020B0604020202020204" pitchFamily="34" charset="0"/>
                  </a:defRPr>
                </a:lvl2pPr>
                <a:lvl3pPr marL="1143000" indent="-228600" defTabSz="1042988">
                  <a:defRPr sz="1000">
                    <a:solidFill>
                      <a:schemeClr val="tx1"/>
                    </a:solidFill>
                    <a:latin typeface="Arial" panose="020B0604020202020204" pitchFamily="34" charset="0"/>
                    <a:cs typeface="Arial" panose="020B0604020202020204" pitchFamily="34" charset="0"/>
                  </a:defRPr>
                </a:lvl3pPr>
                <a:lvl4pPr marL="1600200" indent="-228600" defTabSz="1042988">
                  <a:defRPr sz="1000">
                    <a:solidFill>
                      <a:schemeClr val="tx1"/>
                    </a:solidFill>
                    <a:latin typeface="Arial" panose="020B0604020202020204" pitchFamily="34" charset="0"/>
                    <a:cs typeface="Arial" panose="020B0604020202020204" pitchFamily="34" charset="0"/>
                  </a:defRPr>
                </a:lvl4pPr>
                <a:lvl5pPr marL="2057400" indent="-228600" defTabSz="1042988">
                  <a:defRPr sz="1000">
                    <a:solidFill>
                      <a:schemeClr val="tx1"/>
                    </a:solidFill>
                    <a:latin typeface="Arial" panose="020B0604020202020204" pitchFamily="34" charset="0"/>
                    <a:cs typeface="Arial" panose="020B0604020202020204" pitchFamily="34" charset="0"/>
                  </a:defRPr>
                </a:lvl5pPr>
                <a:lvl6pPr marL="25146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6pPr>
                <a:lvl7pPr marL="29718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7pPr>
                <a:lvl8pPr marL="34290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8pPr>
                <a:lvl9pPr marL="38862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9pPr>
              </a:lstStyle>
              <a:p>
                <a:pPr eaLnBrk="1" hangingPunct="1"/>
                <a:r>
                  <a:rPr lang="en-GB" altLang="en-US" b="1">
                    <a:solidFill>
                      <a:srgbClr val="FFFFFF"/>
                    </a:solidFill>
                  </a:rPr>
                  <a:t>6%</a:t>
                </a:r>
              </a:p>
            </p:txBody>
          </p:sp>
        </p:grpSp>
        <p:sp>
          <p:nvSpPr>
            <p:cNvPr id="23" name="TextBox 52">
              <a:extLst>
                <a:ext uri="{FF2B5EF4-FFF2-40B4-BE49-F238E27FC236}">
                  <a16:creationId xmlns:a16="http://schemas.microsoft.com/office/drawing/2014/main" id="{13B94DE0-6442-4B7C-B061-5F31E43EDC55}"/>
                </a:ext>
              </a:extLst>
            </p:cNvPr>
            <p:cNvSpPr txBox="1">
              <a:spLocks noChangeArrowheads="1"/>
            </p:cNvSpPr>
            <p:nvPr/>
          </p:nvSpPr>
          <p:spPr bwMode="auto">
            <a:xfrm>
              <a:off x="4167188" y="4786313"/>
              <a:ext cx="14874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042988">
                <a:defRPr sz="1000">
                  <a:solidFill>
                    <a:schemeClr val="tx1"/>
                  </a:solidFill>
                  <a:latin typeface="Arial" panose="020B0604020202020204" pitchFamily="34" charset="0"/>
                  <a:cs typeface="Arial" panose="020B0604020202020204" pitchFamily="34" charset="0"/>
                </a:defRPr>
              </a:lvl1pPr>
              <a:lvl2pPr marL="742950" indent="-285750" defTabSz="1042988">
                <a:defRPr sz="1000">
                  <a:solidFill>
                    <a:schemeClr val="tx1"/>
                  </a:solidFill>
                  <a:latin typeface="Arial" panose="020B0604020202020204" pitchFamily="34" charset="0"/>
                  <a:cs typeface="Arial" panose="020B0604020202020204" pitchFamily="34" charset="0"/>
                </a:defRPr>
              </a:lvl2pPr>
              <a:lvl3pPr marL="1143000" indent="-228600" defTabSz="1042988">
                <a:defRPr sz="1000">
                  <a:solidFill>
                    <a:schemeClr val="tx1"/>
                  </a:solidFill>
                  <a:latin typeface="Arial" panose="020B0604020202020204" pitchFamily="34" charset="0"/>
                  <a:cs typeface="Arial" panose="020B0604020202020204" pitchFamily="34" charset="0"/>
                </a:defRPr>
              </a:lvl3pPr>
              <a:lvl4pPr marL="1600200" indent="-228600" defTabSz="1042988">
                <a:defRPr sz="1000">
                  <a:solidFill>
                    <a:schemeClr val="tx1"/>
                  </a:solidFill>
                  <a:latin typeface="Arial" panose="020B0604020202020204" pitchFamily="34" charset="0"/>
                  <a:cs typeface="Arial" panose="020B0604020202020204" pitchFamily="34" charset="0"/>
                </a:defRPr>
              </a:lvl4pPr>
              <a:lvl5pPr marL="2057400" indent="-228600" defTabSz="1042988">
                <a:defRPr sz="1000">
                  <a:solidFill>
                    <a:schemeClr val="tx1"/>
                  </a:solidFill>
                  <a:latin typeface="Arial" panose="020B0604020202020204" pitchFamily="34" charset="0"/>
                  <a:cs typeface="Arial" panose="020B0604020202020204" pitchFamily="34" charset="0"/>
                </a:defRPr>
              </a:lvl5pPr>
              <a:lvl6pPr marL="25146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6pPr>
              <a:lvl7pPr marL="29718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7pPr>
              <a:lvl8pPr marL="34290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8pPr>
              <a:lvl9pPr marL="38862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9pPr>
            </a:lstStyle>
            <a:p>
              <a:pPr eaLnBrk="1" hangingPunct="1"/>
              <a:r>
                <a:rPr lang="en-GB" altLang="en-US" b="1">
                  <a:solidFill>
                    <a:srgbClr val="000000"/>
                  </a:solidFill>
                </a:rPr>
                <a:t>Waterhouse Gallery </a:t>
              </a:r>
            </a:p>
            <a:p>
              <a:pPr eaLnBrk="1" hangingPunct="1"/>
              <a:r>
                <a:rPr lang="en-GB" altLang="en-US" b="1">
                  <a:solidFill>
                    <a:srgbClr val="000000"/>
                  </a:solidFill>
                </a:rPr>
                <a:t>(Temporary)</a:t>
              </a:r>
            </a:p>
          </p:txBody>
        </p:sp>
        <p:sp>
          <p:nvSpPr>
            <p:cNvPr id="24" name="TextBox 69">
              <a:extLst>
                <a:ext uri="{FF2B5EF4-FFF2-40B4-BE49-F238E27FC236}">
                  <a16:creationId xmlns:a16="http://schemas.microsoft.com/office/drawing/2014/main" id="{8C2BF685-6BAC-4A95-977A-0DE794C6FD9C}"/>
                </a:ext>
              </a:extLst>
            </p:cNvPr>
            <p:cNvSpPr txBox="1">
              <a:spLocks noChangeArrowheads="1"/>
            </p:cNvSpPr>
            <p:nvPr/>
          </p:nvSpPr>
          <p:spPr bwMode="auto">
            <a:xfrm>
              <a:off x="5689600" y="4714875"/>
              <a:ext cx="112077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a:defRPr sz="1000">
                  <a:solidFill>
                    <a:schemeClr val="tx1"/>
                  </a:solidFill>
                  <a:latin typeface="Arial" panose="020B0604020202020204" pitchFamily="34" charset="0"/>
                  <a:cs typeface="Arial" panose="020B0604020202020204" pitchFamily="34" charset="0"/>
                </a:defRPr>
              </a:lvl1pPr>
              <a:lvl2pPr marL="742950" indent="-285750" defTabSz="1042988">
                <a:defRPr sz="1000">
                  <a:solidFill>
                    <a:schemeClr val="tx1"/>
                  </a:solidFill>
                  <a:latin typeface="Arial" panose="020B0604020202020204" pitchFamily="34" charset="0"/>
                  <a:cs typeface="Arial" panose="020B0604020202020204" pitchFamily="34" charset="0"/>
                </a:defRPr>
              </a:lvl2pPr>
              <a:lvl3pPr marL="1143000" indent="-228600" defTabSz="1042988">
                <a:defRPr sz="1000">
                  <a:solidFill>
                    <a:schemeClr val="tx1"/>
                  </a:solidFill>
                  <a:latin typeface="Arial" panose="020B0604020202020204" pitchFamily="34" charset="0"/>
                  <a:cs typeface="Arial" panose="020B0604020202020204" pitchFamily="34" charset="0"/>
                </a:defRPr>
              </a:lvl3pPr>
              <a:lvl4pPr marL="1600200" indent="-228600" defTabSz="1042988">
                <a:defRPr sz="1000">
                  <a:solidFill>
                    <a:schemeClr val="tx1"/>
                  </a:solidFill>
                  <a:latin typeface="Arial" panose="020B0604020202020204" pitchFamily="34" charset="0"/>
                  <a:cs typeface="Arial" panose="020B0604020202020204" pitchFamily="34" charset="0"/>
                </a:defRPr>
              </a:lvl4pPr>
              <a:lvl5pPr marL="2057400" indent="-228600" defTabSz="1042988">
                <a:defRPr sz="1000">
                  <a:solidFill>
                    <a:schemeClr val="tx1"/>
                  </a:solidFill>
                  <a:latin typeface="Arial" panose="020B0604020202020204" pitchFamily="34" charset="0"/>
                  <a:cs typeface="Arial" panose="020B0604020202020204" pitchFamily="34" charset="0"/>
                </a:defRPr>
              </a:lvl5pPr>
              <a:lvl6pPr marL="25146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6pPr>
              <a:lvl7pPr marL="29718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7pPr>
              <a:lvl8pPr marL="34290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8pPr>
              <a:lvl9pPr marL="38862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9pPr>
            </a:lstStyle>
            <a:p>
              <a:pPr eaLnBrk="1" hangingPunct="1"/>
              <a:r>
                <a:rPr lang="en-GB" altLang="en-US" b="1">
                  <a:solidFill>
                    <a:srgbClr val="000000"/>
                  </a:solidFill>
                </a:rPr>
                <a:t>To upper levels</a:t>
              </a:r>
            </a:p>
          </p:txBody>
        </p:sp>
        <p:grpSp>
          <p:nvGrpSpPr>
            <p:cNvPr id="25" name="Group 70">
              <a:extLst>
                <a:ext uri="{FF2B5EF4-FFF2-40B4-BE49-F238E27FC236}">
                  <a16:creationId xmlns:a16="http://schemas.microsoft.com/office/drawing/2014/main" id="{46BA96D7-2AE8-4E9F-AC57-67F08E534160}"/>
                </a:ext>
              </a:extLst>
            </p:cNvPr>
            <p:cNvGrpSpPr>
              <a:grpSpLocks/>
            </p:cNvGrpSpPr>
            <p:nvPr/>
          </p:nvGrpSpPr>
          <p:grpSpPr bwMode="auto">
            <a:xfrm>
              <a:off x="6659563" y="4725988"/>
              <a:ext cx="352425" cy="230187"/>
              <a:chOff x="5895802" y="4325366"/>
              <a:chExt cx="351378" cy="230832"/>
            </a:xfrm>
          </p:grpSpPr>
          <p:sp>
            <p:nvSpPr>
              <p:cNvPr id="64" name="Oval 63">
                <a:extLst>
                  <a:ext uri="{FF2B5EF4-FFF2-40B4-BE49-F238E27FC236}">
                    <a16:creationId xmlns:a16="http://schemas.microsoft.com/office/drawing/2014/main" id="{75D1CF70-5A7B-4045-AAE1-C8BC99F6170F}"/>
                  </a:ext>
                </a:extLst>
              </p:cNvPr>
              <p:cNvSpPr/>
              <p:nvPr/>
            </p:nvSpPr>
            <p:spPr>
              <a:xfrm>
                <a:off x="5971776" y="4360389"/>
                <a:ext cx="178854" cy="1798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988" eaLnBrk="1" hangingPunct="1">
                  <a:defRPr/>
                </a:pPr>
                <a:endParaRPr lang="en-GB" sz="2100" dirty="0">
                  <a:solidFill>
                    <a:prstClr val="white"/>
                  </a:solidFill>
                </a:endParaRPr>
              </a:p>
            </p:txBody>
          </p:sp>
          <p:sp>
            <p:nvSpPr>
              <p:cNvPr id="65" name="TextBox 72">
                <a:extLst>
                  <a:ext uri="{FF2B5EF4-FFF2-40B4-BE49-F238E27FC236}">
                    <a16:creationId xmlns:a16="http://schemas.microsoft.com/office/drawing/2014/main" id="{025A589E-89C4-4287-90A3-1376D0E68563}"/>
                  </a:ext>
                </a:extLst>
              </p:cNvPr>
              <p:cNvSpPr txBox="1">
                <a:spLocks noChangeArrowheads="1"/>
              </p:cNvSpPr>
              <p:nvPr/>
            </p:nvSpPr>
            <p:spPr bwMode="auto">
              <a:xfrm>
                <a:off x="5895802" y="4325366"/>
                <a:ext cx="35137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a:defRPr sz="1000">
                    <a:solidFill>
                      <a:schemeClr val="tx1"/>
                    </a:solidFill>
                    <a:latin typeface="Arial" panose="020B0604020202020204" pitchFamily="34" charset="0"/>
                    <a:cs typeface="Arial" panose="020B0604020202020204" pitchFamily="34" charset="0"/>
                  </a:defRPr>
                </a:lvl1pPr>
                <a:lvl2pPr marL="742950" indent="-285750" defTabSz="1042988">
                  <a:defRPr sz="1000">
                    <a:solidFill>
                      <a:schemeClr val="tx1"/>
                    </a:solidFill>
                    <a:latin typeface="Arial" panose="020B0604020202020204" pitchFamily="34" charset="0"/>
                    <a:cs typeface="Arial" panose="020B0604020202020204" pitchFamily="34" charset="0"/>
                  </a:defRPr>
                </a:lvl2pPr>
                <a:lvl3pPr marL="1143000" indent="-228600" defTabSz="1042988">
                  <a:defRPr sz="1000">
                    <a:solidFill>
                      <a:schemeClr val="tx1"/>
                    </a:solidFill>
                    <a:latin typeface="Arial" panose="020B0604020202020204" pitchFamily="34" charset="0"/>
                    <a:cs typeface="Arial" panose="020B0604020202020204" pitchFamily="34" charset="0"/>
                  </a:defRPr>
                </a:lvl3pPr>
                <a:lvl4pPr marL="1600200" indent="-228600" defTabSz="1042988">
                  <a:defRPr sz="1000">
                    <a:solidFill>
                      <a:schemeClr val="tx1"/>
                    </a:solidFill>
                    <a:latin typeface="Arial" panose="020B0604020202020204" pitchFamily="34" charset="0"/>
                    <a:cs typeface="Arial" panose="020B0604020202020204" pitchFamily="34" charset="0"/>
                  </a:defRPr>
                </a:lvl4pPr>
                <a:lvl5pPr marL="2057400" indent="-228600" defTabSz="1042988">
                  <a:defRPr sz="1000">
                    <a:solidFill>
                      <a:schemeClr val="tx1"/>
                    </a:solidFill>
                    <a:latin typeface="Arial" panose="020B0604020202020204" pitchFamily="34" charset="0"/>
                    <a:cs typeface="Arial" panose="020B0604020202020204" pitchFamily="34" charset="0"/>
                  </a:defRPr>
                </a:lvl5pPr>
                <a:lvl6pPr marL="25146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6pPr>
                <a:lvl7pPr marL="29718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7pPr>
                <a:lvl8pPr marL="34290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8pPr>
                <a:lvl9pPr marL="38862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9pPr>
              </a:lstStyle>
              <a:p>
                <a:pPr eaLnBrk="1" hangingPunct="1"/>
                <a:r>
                  <a:rPr lang="en-GB" altLang="en-US" sz="900" b="1">
                    <a:solidFill>
                      <a:srgbClr val="FFFFFF"/>
                    </a:solidFill>
                  </a:rPr>
                  <a:t>1%</a:t>
                </a:r>
              </a:p>
            </p:txBody>
          </p:sp>
        </p:grpSp>
        <p:sp>
          <p:nvSpPr>
            <p:cNvPr id="26" name="TextBox 75">
              <a:extLst>
                <a:ext uri="{FF2B5EF4-FFF2-40B4-BE49-F238E27FC236}">
                  <a16:creationId xmlns:a16="http://schemas.microsoft.com/office/drawing/2014/main" id="{B4A0A149-A00C-462D-8287-EBA4DFE3A232}"/>
                </a:ext>
              </a:extLst>
            </p:cNvPr>
            <p:cNvSpPr txBox="1">
              <a:spLocks noChangeArrowheads="1"/>
            </p:cNvSpPr>
            <p:nvPr/>
          </p:nvSpPr>
          <p:spPr bwMode="auto">
            <a:xfrm>
              <a:off x="1463675" y="5416550"/>
              <a:ext cx="11779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a:defRPr sz="1000">
                  <a:solidFill>
                    <a:schemeClr val="tx1"/>
                  </a:solidFill>
                  <a:latin typeface="Arial" panose="020B0604020202020204" pitchFamily="34" charset="0"/>
                  <a:cs typeface="Arial" panose="020B0604020202020204" pitchFamily="34" charset="0"/>
                </a:defRPr>
              </a:lvl1pPr>
              <a:lvl2pPr marL="742950" indent="-285750" defTabSz="1042988">
                <a:defRPr sz="1000">
                  <a:solidFill>
                    <a:schemeClr val="tx1"/>
                  </a:solidFill>
                  <a:latin typeface="Arial" panose="020B0604020202020204" pitchFamily="34" charset="0"/>
                  <a:cs typeface="Arial" panose="020B0604020202020204" pitchFamily="34" charset="0"/>
                </a:defRPr>
              </a:lvl2pPr>
              <a:lvl3pPr marL="1143000" indent="-228600" defTabSz="1042988">
                <a:defRPr sz="1000">
                  <a:solidFill>
                    <a:schemeClr val="tx1"/>
                  </a:solidFill>
                  <a:latin typeface="Arial" panose="020B0604020202020204" pitchFamily="34" charset="0"/>
                  <a:cs typeface="Arial" panose="020B0604020202020204" pitchFamily="34" charset="0"/>
                </a:defRPr>
              </a:lvl3pPr>
              <a:lvl4pPr marL="1600200" indent="-228600" defTabSz="1042988">
                <a:defRPr sz="1000">
                  <a:solidFill>
                    <a:schemeClr val="tx1"/>
                  </a:solidFill>
                  <a:latin typeface="Arial" panose="020B0604020202020204" pitchFamily="34" charset="0"/>
                  <a:cs typeface="Arial" panose="020B0604020202020204" pitchFamily="34" charset="0"/>
                </a:defRPr>
              </a:lvl4pPr>
              <a:lvl5pPr marL="2057400" indent="-228600" defTabSz="1042988">
                <a:defRPr sz="1000">
                  <a:solidFill>
                    <a:schemeClr val="tx1"/>
                  </a:solidFill>
                  <a:latin typeface="Arial" panose="020B0604020202020204" pitchFamily="34" charset="0"/>
                  <a:cs typeface="Arial" panose="020B0604020202020204" pitchFamily="34" charset="0"/>
                </a:defRPr>
              </a:lvl5pPr>
              <a:lvl6pPr marL="25146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6pPr>
              <a:lvl7pPr marL="29718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7pPr>
              <a:lvl8pPr marL="34290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8pPr>
              <a:lvl9pPr marL="38862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9pPr>
            </a:lstStyle>
            <a:p>
              <a:pPr eaLnBrk="1" hangingPunct="1"/>
              <a:r>
                <a:rPr lang="en-GB" altLang="en-US" b="1">
                  <a:solidFill>
                    <a:srgbClr val="000000"/>
                  </a:solidFill>
                </a:rPr>
                <a:t>Jerwood Gallery</a:t>
              </a:r>
            </a:p>
            <a:p>
              <a:pPr eaLnBrk="1" hangingPunct="1"/>
              <a:r>
                <a:rPr lang="en-GB" altLang="en-US" b="1">
                  <a:solidFill>
                    <a:srgbClr val="000000"/>
                  </a:solidFill>
                </a:rPr>
                <a:t>(Temporary)</a:t>
              </a:r>
            </a:p>
          </p:txBody>
        </p:sp>
        <p:grpSp>
          <p:nvGrpSpPr>
            <p:cNvPr id="27" name="Group 76">
              <a:extLst>
                <a:ext uri="{FF2B5EF4-FFF2-40B4-BE49-F238E27FC236}">
                  <a16:creationId xmlns:a16="http://schemas.microsoft.com/office/drawing/2014/main" id="{F098314F-5809-4E20-B2DF-3FF9576C82DC}"/>
                </a:ext>
              </a:extLst>
            </p:cNvPr>
            <p:cNvGrpSpPr>
              <a:grpSpLocks/>
            </p:cNvGrpSpPr>
            <p:nvPr/>
          </p:nvGrpSpPr>
          <p:grpSpPr bwMode="auto">
            <a:xfrm>
              <a:off x="2263775" y="5586413"/>
              <a:ext cx="350838" cy="230187"/>
              <a:chOff x="5895802" y="4325366"/>
              <a:chExt cx="351378" cy="230832"/>
            </a:xfrm>
          </p:grpSpPr>
          <p:sp>
            <p:nvSpPr>
              <p:cNvPr id="62" name="Oval 61">
                <a:extLst>
                  <a:ext uri="{FF2B5EF4-FFF2-40B4-BE49-F238E27FC236}">
                    <a16:creationId xmlns:a16="http://schemas.microsoft.com/office/drawing/2014/main" id="{C194B699-CFEA-48B9-96D2-2D26BB2D0384}"/>
                  </a:ext>
                </a:extLst>
              </p:cNvPr>
              <p:cNvSpPr/>
              <p:nvPr/>
            </p:nvSpPr>
            <p:spPr>
              <a:xfrm>
                <a:off x="5972119" y="4360389"/>
                <a:ext cx="179664" cy="1798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988" eaLnBrk="1" hangingPunct="1">
                  <a:defRPr/>
                </a:pPr>
                <a:endParaRPr lang="en-GB" sz="2100" dirty="0">
                  <a:solidFill>
                    <a:prstClr val="white"/>
                  </a:solidFill>
                </a:endParaRPr>
              </a:p>
            </p:txBody>
          </p:sp>
          <p:sp>
            <p:nvSpPr>
              <p:cNvPr id="63" name="TextBox 78">
                <a:extLst>
                  <a:ext uri="{FF2B5EF4-FFF2-40B4-BE49-F238E27FC236}">
                    <a16:creationId xmlns:a16="http://schemas.microsoft.com/office/drawing/2014/main" id="{FA450D76-8717-441E-BEE8-0F16B8AA81D3}"/>
                  </a:ext>
                </a:extLst>
              </p:cNvPr>
              <p:cNvSpPr txBox="1">
                <a:spLocks noChangeArrowheads="1"/>
              </p:cNvSpPr>
              <p:nvPr/>
            </p:nvSpPr>
            <p:spPr bwMode="auto">
              <a:xfrm>
                <a:off x="5895802" y="4325366"/>
                <a:ext cx="35137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a:defRPr sz="1000">
                    <a:solidFill>
                      <a:schemeClr val="tx1"/>
                    </a:solidFill>
                    <a:latin typeface="Arial" panose="020B0604020202020204" pitchFamily="34" charset="0"/>
                    <a:cs typeface="Arial" panose="020B0604020202020204" pitchFamily="34" charset="0"/>
                  </a:defRPr>
                </a:lvl1pPr>
                <a:lvl2pPr marL="742950" indent="-285750" defTabSz="1042988">
                  <a:defRPr sz="1000">
                    <a:solidFill>
                      <a:schemeClr val="tx1"/>
                    </a:solidFill>
                    <a:latin typeface="Arial" panose="020B0604020202020204" pitchFamily="34" charset="0"/>
                    <a:cs typeface="Arial" panose="020B0604020202020204" pitchFamily="34" charset="0"/>
                  </a:defRPr>
                </a:lvl2pPr>
                <a:lvl3pPr marL="1143000" indent="-228600" defTabSz="1042988">
                  <a:defRPr sz="1000">
                    <a:solidFill>
                      <a:schemeClr val="tx1"/>
                    </a:solidFill>
                    <a:latin typeface="Arial" panose="020B0604020202020204" pitchFamily="34" charset="0"/>
                    <a:cs typeface="Arial" panose="020B0604020202020204" pitchFamily="34" charset="0"/>
                  </a:defRPr>
                </a:lvl3pPr>
                <a:lvl4pPr marL="1600200" indent="-228600" defTabSz="1042988">
                  <a:defRPr sz="1000">
                    <a:solidFill>
                      <a:schemeClr val="tx1"/>
                    </a:solidFill>
                    <a:latin typeface="Arial" panose="020B0604020202020204" pitchFamily="34" charset="0"/>
                    <a:cs typeface="Arial" panose="020B0604020202020204" pitchFamily="34" charset="0"/>
                  </a:defRPr>
                </a:lvl4pPr>
                <a:lvl5pPr marL="2057400" indent="-228600" defTabSz="1042988">
                  <a:defRPr sz="1000">
                    <a:solidFill>
                      <a:schemeClr val="tx1"/>
                    </a:solidFill>
                    <a:latin typeface="Arial" panose="020B0604020202020204" pitchFamily="34" charset="0"/>
                    <a:cs typeface="Arial" panose="020B0604020202020204" pitchFamily="34" charset="0"/>
                  </a:defRPr>
                </a:lvl5pPr>
                <a:lvl6pPr marL="25146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6pPr>
                <a:lvl7pPr marL="29718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7pPr>
                <a:lvl8pPr marL="34290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8pPr>
                <a:lvl9pPr marL="38862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9pPr>
              </a:lstStyle>
              <a:p>
                <a:pPr eaLnBrk="1" hangingPunct="1"/>
                <a:r>
                  <a:rPr lang="en-GB" altLang="en-US" sz="900" b="1">
                    <a:solidFill>
                      <a:srgbClr val="FFFFFF"/>
                    </a:solidFill>
                  </a:rPr>
                  <a:t>1%</a:t>
                </a:r>
              </a:p>
            </p:txBody>
          </p:sp>
        </p:grpSp>
        <p:sp>
          <p:nvSpPr>
            <p:cNvPr id="28" name="TextBox 79">
              <a:extLst>
                <a:ext uri="{FF2B5EF4-FFF2-40B4-BE49-F238E27FC236}">
                  <a16:creationId xmlns:a16="http://schemas.microsoft.com/office/drawing/2014/main" id="{8D9A58FF-F45F-414B-9B4D-5476FC3C0E65}"/>
                </a:ext>
              </a:extLst>
            </p:cNvPr>
            <p:cNvSpPr txBox="1">
              <a:spLocks noChangeArrowheads="1"/>
            </p:cNvSpPr>
            <p:nvPr/>
          </p:nvSpPr>
          <p:spPr bwMode="auto">
            <a:xfrm>
              <a:off x="3141663" y="5578475"/>
              <a:ext cx="1211262"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042988">
                <a:defRPr sz="1000">
                  <a:solidFill>
                    <a:schemeClr val="tx1"/>
                  </a:solidFill>
                  <a:latin typeface="Arial" panose="020B0604020202020204" pitchFamily="34" charset="0"/>
                  <a:cs typeface="Arial" panose="020B0604020202020204" pitchFamily="34" charset="0"/>
                </a:defRPr>
              </a:lvl1pPr>
              <a:lvl2pPr marL="742950" indent="-285750" defTabSz="1042988">
                <a:defRPr sz="1000">
                  <a:solidFill>
                    <a:schemeClr val="tx1"/>
                  </a:solidFill>
                  <a:latin typeface="Arial" panose="020B0604020202020204" pitchFamily="34" charset="0"/>
                  <a:cs typeface="Arial" panose="020B0604020202020204" pitchFamily="34" charset="0"/>
                </a:defRPr>
              </a:lvl2pPr>
              <a:lvl3pPr marL="1143000" indent="-228600" defTabSz="1042988">
                <a:defRPr sz="1000">
                  <a:solidFill>
                    <a:schemeClr val="tx1"/>
                  </a:solidFill>
                  <a:latin typeface="Arial" panose="020B0604020202020204" pitchFamily="34" charset="0"/>
                  <a:cs typeface="Arial" panose="020B0604020202020204" pitchFamily="34" charset="0"/>
                </a:defRPr>
              </a:lvl3pPr>
              <a:lvl4pPr marL="1600200" indent="-228600" defTabSz="1042988">
                <a:defRPr sz="1000">
                  <a:solidFill>
                    <a:schemeClr val="tx1"/>
                  </a:solidFill>
                  <a:latin typeface="Arial" panose="020B0604020202020204" pitchFamily="34" charset="0"/>
                  <a:cs typeface="Arial" panose="020B0604020202020204" pitchFamily="34" charset="0"/>
                </a:defRPr>
              </a:lvl4pPr>
              <a:lvl5pPr marL="2057400" indent="-228600" defTabSz="1042988">
                <a:defRPr sz="1000">
                  <a:solidFill>
                    <a:schemeClr val="tx1"/>
                  </a:solidFill>
                  <a:latin typeface="Arial" panose="020B0604020202020204" pitchFamily="34" charset="0"/>
                  <a:cs typeface="Arial" panose="020B0604020202020204" pitchFamily="34" charset="0"/>
                </a:defRPr>
              </a:lvl5pPr>
              <a:lvl6pPr marL="25146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6pPr>
              <a:lvl7pPr marL="29718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7pPr>
              <a:lvl8pPr marL="34290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8pPr>
              <a:lvl9pPr marL="38862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9pPr>
            </a:lstStyle>
            <a:p>
              <a:pPr eaLnBrk="1" hangingPunct="1"/>
              <a:r>
                <a:rPr lang="en-GB" altLang="en-US" b="1">
                  <a:solidFill>
                    <a:srgbClr val="000000"/>
                  </a:solidFill>
                </a:rPr>
                <a:t>Creepy Crawlies</a:t>
              </a:r>
            </a:p>
          </p:txBody>
        </p:sp>
        <p:grpSp>
          <p:nvGrpSpPr>
            <p:cNvPr id="29" name="Group 80">
              <a:extLst>
                <a:ext uri="{FF2B5EF4-FFF2-40B4-BE49-F238E27FC236}">
                  <a16:creationId xmlns:a16="http://schemas.microsoft.com/office/drawing/2014/main" id="{F0D52EA3-4296-4987-8D34-27466133D36A}"/>
                </a:ext>
              </a:extLst>
            </p:cNvPr>
            <p:cNvGrpSpPr>
              <a:grpSpLocks/>
            </p:cNvGrpSpPr>
            <p:nvPr/>
          </p:nvGrpSpPr>
          <p:grpSpPr bwMode="auto">
            <a:xfrm>
              <a:off x="4173538" y="5575300"/>
              <a:ext cx="369887" cy="246063"/>
              <a:chOff x="5911704" y="4351542"/>
              <a:chExt cx="369012" cy="246221"/>
            </a:xfrm>
          </p:grpSpPr>
          <p:sp>
            <p:nvSpPr>
              <p:cNvPr id="60" name="Oval 59">
                <a:extLst>
                  <a:ext uri="{FF2B5EF4-FFF2-40B4-BE49-F238E27FC236}">
                    <a16:creationId xmlns:a16="http://schemas.microsoft.com/office/drawing/2014/main" id="{7B907BD8-8C4B-4D0F-B9E8-5266F77050F0}"/>
                  </a:ext>
                </a:extLst>
              </p:cNvPr>
              <p:cNvSpPr/>
              <p:nvPr/>
            </p:nvSpPr>
            <p:spPr>
              <a:xfrm>
                <a:off x="5971886" y="4359485"/>
                <a:ext cx="220140" cy="222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988" eaLnBrk="1" hangingPunct="1">
                  <a:defRPr/>
                </a:pPr>
                <a:endParaRPr lang="en-GB" sz="2100" dirty="0">
                  <a:solidFill>
                    <a:prstClr val="white"/>
                  </a:solidFill>
                </a:endParaRPr>
              </a:p>
            </p:txBody>
          </p:sp>
          <p:sp>
            <p:nvSpPr>
              <p:cNvPr id="61" name="TextBox 82">
                <a:extLst>
                  <a:ext uri="{FF2B5EF4-FFF2-40B4-BE49-F238E27FC236}">
                    <a16:creationId xmlns:a16="http://schemas.microsoft.com/office/drawing/2014/main" id="{FA6A2C32-EF54-4BAE-B2CA-C9DECB18770E}"/>
                  </a:ext>
                </a:extLst>
              </p:cNvPr>
              <p:cNvSpPr txBox="1">
                <a:spLocks noChangeArrowheads="1"/>
              </p:cNvSpPr>
              <p:nvPr/>
            </p:nvSpPr>
            <p:spPr bwMode="auto">
              <a:xfrm>
                <a:off x="5911704" y="4351542"/>
                <a:ext cx="36901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a:defRPr sz="1000">
                    <a:solidFill>
                      <a:schemeClr val="tx1"/>
                    </a:solidFill>
                    <a:latin typeface="Arial" panose="020B0604020202020204" pitchFamily="34" charset="0"/>
                    <a:cs typeface="Arial" panose="020B0604020202020204" pitchFamily="34" charset="0"/>
                  </a:defRPr>
                </a:lvl1pPr>
                <a:lvl2pPr marL="742950" indent="-285750" defTabSz="1042988">
                  <a:defRPr sz="1000">
                    <a:solidFill>
                      <a:schemeClr val="tx1"/>
                    </a:solidFill>
                    <a:latin typeface="Arial" panose="020B0604020202020204" pitchFamily="34" charset="0"/>
                    <a:cs typeface="Arial" panose="020B0604020202020204" pitchFamily="34" charset="0"/>
                  </a:defRPr>
                </a:lvl2pPr>
                <a:lvl3pPr marL="1143000" indent="-228600" defTabSz="1042988">
                  <a:defRPr sz="1000">
                    <a:solidFill>
                      <a:schemeClr val="tx1"/>
                    </a:solidFill>
                    <a:latin typeface="Arial" panose="020B0604020202020204" pitchFamily="34" charset="0"/>
                    <a:cs typeface="Arial" panose="020B0604020202020204" pitchFamily="34" charset="0"/>
                  </a:defRPr>
                </a:lvl3pPr>
                <a:lvl4pPr marL="1600200" indent="-228600" defTabSz="1042988">
                  <a:defRPr sz="1000">
                    <a:solidFill>
                      <a:schemeClr val="tx1"/>
                    </a:solidFill>
                    <a:latin typeface="Arial" panose="020B0604020202020204" pitchFamily="34" charset="0"/>
                    <a:cs typeface="Arial" panose="020B0604020202020204" pitchFamily="34" charset="0"/>
                  </a:defRPr>
                </a:lvl4pPr>
                <a:lvl5pPr marL="2057400" indent="-228600" defTabSz="1042988">
                  <a:defRPr sz="1000">
                    <a:solidFill>
                      <a:schemeClr val="tx1"/>
                    </a:solidFill>
                    <a:latin typeface="Arial" panose="020B0604020202020204" pitchFamily="34" charset="0"/>
                    <a:cs typeface="Arial" panose="020B0604020202020204" pitchFamily="34" charset="0"/>
                  </a:defRPr>
                </a:lvl5pPr>
                <a:lvl6pPr marL="25146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6pPr>
                <a:lvl7pPr marL="29718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7pPr>
                <a:lvl8pPr marL="34290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8pPr>
                <a:lvl9pPr marL="38862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9pPr>
              </a:lstStyle>
              <a:p>
                <a:pPr eaLnBrk="1" hangingPunct="1"/>
                <a:r>
                  <a:rPr lang="en-GB" altLang="en-US" b="1">
                    <a:solidFill>
                      <a:srgbClr val="FFFFFF"/>
                    </a:solidFill>
                  </a:rPr>
                  <a:t>2%</a:t>
                </a:r>
              </a:p>
            </p:txBody>
          </p:sp>
        </p:grpSp>
        <p:sp>
          <p:nvSpPr>
            <p:cNvPr id="30" name="TextBox 83">
              <a:extLst>
                <a:ext uri="{FF2B5EF4-FFF2-40B4-BE49-F238E27FC236}">
                  <a16:creationId xmlns:a16="http://schemas.microsoft.com/office/drawing/2014/main" id="{9AB4C35D-A57A-4C39-9025-7AE7B1788BB6}"/>
                </a:ext>
              </a:extLst>
            </p:cNvPr>
            <p:cNvSpPr txBox="1">
              <a:spLocks noChangeArrowheads="1"/>
            </p:cNvSpPr>
            <p:nvPr/>
          </p:nvSpPr>
          <p:spPr bwMode="auto">
            <a:xfrm>
              <a:off x="4921250" y="6283325"/>
              <a:ext cx="873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042988">
                <a:defRPr sz="1000">
                  <a:solidFill>
                    <a:schemeClr val="tx1"/>
                  </a:solidFill>
                  <a:latin typeface="Arial" panose="020B0604020202020204" pitchFamily="34" charset="0"/>
                  <a:cs typeface="Arial" panose="020B0604020202020204" pitchFamily="34" charset="0"/>
                </a:defRPr>
              </a:lvl1pPr>
              <a:lvl2pPr marL="742950" indent="-285750" defTabSz="1042988">
                <a:defRPr sz="1000">
                  <a:solidFill>
                    <a:schemeClr val="tx1"/>
                  </a:solidFill>
                  <a:latin typeface="Arial" panose="020B0604020202020204" pitchFamily="34" charset="0"/>
                  <a:cs typeface="Arial" panose="020B0604020202020204" pitchFamily="34" charset="0"/>
                </a:defRPr>
              </a:lvl2pPr>
              <a:lvl3pPr marL="1143000" indent="-228600" defTabSz="1042988">
                <a:defRPr sz="1000">
                  <a:solidFill>
                    <a:schemeClr val="tx1"/>
                  </a:solidFill>
                  <a:latin typeface="Arial" panose="020B0604020202020204" pitchFamily="34" charset="0"/>
                  <a:cs typeface="Arial" panose="020B0604020202020204" pitchFamily="34" charset="0"/>
                </a:defRPr>
              </a:lvl3pPr>
              <a:lvl4pPr marL="1600200" indent="-228600" defTabSz="1042988">
                <a:defRPr sz="1000">
                  <a:solidFill>
                    <a:schemeClr val="tx1"/>
                  </a:solidFill>
                  <a:latin typeface="Arial" panose="020B0604020202020204" pitchFamily="34" charset="0"/>
                  <a:cs typeface="Arial" panose="020B0604020202020204" pitchFamily="34" charset="0"/>
                </a:defRPr>
              </a:lvl4pPr>
              <a:lvl5pPr marL="2057400" indent="-228600" defTabSz="1042988">
                <a:defRPr sz="1000">
                  <a:solidFill>
                    <a:schemeClr val="tx1"/>
                  </a:solidFill>
                  <a:latin typeface="Arial" panose="020B0604020202020204" pitchFamily="34" charset="0"/>
                  <a:cs typeface="Arial" panose="020B0604020202020204" pitchFamily="34" charset="0"/>
                </a:defRPr>
              </a:lvl5pPr>
              <a:lvl6pPr marL="25146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6pPr>
              <a:lvl7pPr marL="29718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7pPr>
              <a:lvl8pPr marL="34290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8pPr>
              <a:lvl9pPr marL="38862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9pPr>
            </a:lstStyle>
            <a:p>
              <a:pPr eaLnBrk="1" hangingPunct="1"/>
              <a:r>
                <a:rPr lang="en-GB" altLang="en-US" sz="1100" b="1">
                  <a:solidFill>
                    <a:srgbClr val="000000"/>
                  </a:solidFill>
                </a:rPr>
                <a:t>Ecology</a:t>
              </a:r>
            </a:p>
          </p:txBody>
        </p:sp>
        <p:grpSp>
          <p:nvGrpSpPr>
            <p:cNvPr id="31" name="Group 84">
              <a:extLst>
                <a:ext uri="{FF2B5EF4-FFF2-40B4-BE49-F238E27FC236}">
                  <a16:creationId xmlns:a16="http://schemas.microsoft.com/office/drawing/2014/main" id="{C37BDF5D-0F1A-42A3-8D9A-5611CE6B89D6}"/>
                </a:ext>
              </a:extLst>
            </p:cNvPr>
            <p:cNvGrpSpPr>
              <a:grpSpLocks/>
            </p:cNvGrpSpPr>
            <p:nvPr/>
          </p:nvGrpSpPr>
          <p:grpSpPr bwMode="auto">
            <a:xfrm>
              <a:off x="5553075" y="6294438"/>
              <a:ext cx="369888" cy="246062"/>
              <a:chOff x="5911704" y="4351542"/>
              <a:chExt cx="369012" cy="246221"/>
            </a:xfrm>
          </p:grpSpPr>
          <p:sp>
            <p:nvSpPr>
              <p:cNvPr id="58" name="Oval 57">
                <a:extLst>
                  <a:ext uri="{FF2B5EF4-FFF2-40B4-BE49-F238E27FC236}">
                    <a16:creationId xmlns:a16="http://schemas.microsoft.com/office/drawing/2014/main" id="{E633270E-C101-4C37-B3B6-CAE8DB87D446}"/>
                  </a:ext>
                </a:extLst>
              </p:cNvPr>
              <p:cNvSpPr/>
              <p:nvPr/>
            </p:nvSpPr>
            <p:spPr>
              <a:xfrm>
                <a:off x="5971886" y="4359484"/>
                <a:ext cx="220140" cy="2223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988" eaLnBrk="1" hangingPunct="1">
                  <a:defRPr/>
                </a:pPr>
                <a:endParaRPr lang="en-GB" sz="2100" dirty="0">
                  <a:solidFill>
                    <a:prstClr val="white"/>
                  </a:solidFill>
                </a:endParaRPr>
              </a:p>
            </p:txBody>
          </p:sp>
          <p:sp>
            <p:nvSpPr>
              <p:cNvPr id="59" name="TextBox 86">
                <a:extLst>
                  <a:ext uri="{FF2B5EF4-FFF2-40B4-BE49-F238E27FC236}">
                    <a16:creationId xmlns:a16="http://schemas.microsoft.com/office/drawing/2014/main" id="{D6FEF809-8329-4761-9A05-1D7FF4C37FCB}"/>
                  </a:ext>
                </a:extLst>
              </p:cNvPr>
              <p:cNvSpPr txBox="1">
                <a:spLocks noChangeArrowheads="1"/>
              </p:cNvSpPr>
              <p:nvPr/>
            </p:nvSpPr>
            <p:spPr bwMode="auto">
              <a:xfrm>
                <a:off x="5911704" y="4351542"/>
                <a:ext cx="36901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a:defRPr sz="1000">
                    <a:solidFill>
                      <a:schemeClr val="tx1"/>
                    </a:solidFill>
                    <a:latin typeface="Arial" panose="020B0604020202020204" pitchFamily="34" charset="0"/>
                    <a:cs typeface="Arial" panose="020B0604020202020204" pitchFamily="34" charset="0"/>
                  </a:defRPr>
                </a:lvl1pPr>
                <a:lvl2pPr marL="742950" indent="-285750" defTabSz="1042988">
                  <a:defRPr sz="1000">
                    <a:solidFill>
                      <a:schemeClr val="tx1"/>
                    </a:solidFill>
                    <a:latin typeface="Arial" panose="020B0604020202020204" pitchFamily="34" charset="0"/>
                    <a:cs typeface="Arial" panose="020B0604020202020204" pitchFamily="34" charset="0"/>
                  </a:defRPr>
                </a:lvl2pPr>
                <a:lvl3pPr marL="1143000" indent="-228600" defTabSz="1042988">
                  <a:defRPr sz="1000">
                    <a:solidFill>
                      <a:schemeClr val="tx1"/>
                    </a:solidFill>
                    <a:latin typeface="Arial" panose="020B0604020202020204" pitchFamily="34" charset="0"/>
                    <a:cs typeface="Arial" panose="020B0604020202020204" pitchFamily="34" charset="0"/>
                  </a:defRPr>
                </a:lvl3pPr>
                <a:lvl4pPr marL="1600200" indent="-228600" defTabSz="1042988">
                  <a:defRPr sz="1000">
                    <a:solidFill>
                      <a:schemeClr val="tx1"/>
                    </a:solidFill>
                    <a:latin typeface="Arial" panose="020B0604020202020204" pitchFamily="34" charset="0"/>
                    <a:cs typeface="Arial" panose="020B0604020202020204" pitchFamily="34" charset="0"/>
                  </a:defRPr>
                </a:lvl4pPr>
                <a:lvl5pPr marL="2057400" indent="-228600" defTabSz="1042988">
                  <a:defRPr sz="1000">
                    <a:solidFill>
                      <a:schemeClr val="tx1"/>
                    </a:solidFill>
                    <a:latin typeface="Arial" panose="020B0604020202020204" pitchFamily="34" charset="0"/>
                    <a:cs typeface="Arial" panose="020B0604020202020204" pitchFamily="34" charset="0"/>
                  </a:defRPr>
                </a:lvl5pPr>
                <a:lvl6pPr marL="25146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6pPr>
                <a:lvl7pPr marL="29718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7pPr>
                <a:lvl8pPr marL="34290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8pPr>
                <a:lvl9pPr marL="38862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9pPr>
              </a:lstStyle>
              <a:p>
                <a:pPr eaLnBrk="1" hangingPunct="1"/>
                <a:r>
                  <a:rPr lang="en-GB" altLang="en-US" b="1">
                    <a:solidFill>
                      <a:srgbClr val="FFFFFF"/>
                    </a:solidFill>
                  </a:rPr>
                  <a:t>3%</a:t>
                </a:r>
              </a:p>
            </p:txBody>
          </p:sp>
        </p:grpSp>
        <p:sp>
          <p:nvSpPr>
            <p:cNvPr id="32" name="TextBox 87">
              <a:extLst>
                <a:ext uri="{FF2B5EF4-FFF2-40B4-BE49-F238E27FC236}">
                  <a16:creationId xmlns:a16="http://schemas.microsoft.com/office/drawing/2014/main" id="{B8F37F04-C839-4385-9187-BB3878DB1037}"/>
                </a:ext>
              </a:extLst>
            </p:cNvPr>
            <p:cNvSpPr txBox="1">
              <a:spLocks noChangeArrowheads="1"/>
            </p:cNvSpPr>
            <p:nvPr/>
          </p:nvSpPr>
          <p:spPr bwMode="auto">
            <a:xfrm>
              <a:off x="3287713" y="4943475"/>
              <a:ext cx="49847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042988">
                <a:defRPr sz="1000">
                  <a:solidFill>
                    <a:schemeClr val="tx1"/>
                  </a:solidFill>
                  <a:latin typeface="Arial" panose="020B0604020202020204" pitchFamily="34" charset="0"/>
                  <a:cs typeface="Arial" panose="020B0604020202020204" pitchFamily="34" charset="0"/>
                </a:defRPr>
              </a:lvl1pPr>
              <a:lvl2pPr marL="742950" indent="-285750" defTabSz="1042988">
                <a:defRPr sz="1000">
                  <a:solidFill>
                    <a:schemeClr val="tx1"/>
                  </a:solidFill>
                  <a:latin typeface="Arial" panose="020B0604020202020204" pitchFamily="34" charset="0"/>
                  <a:cs typeface="Arial" panose="020B0604020202020204" pitchFamily="34" charset="0"/>
                </a:defRPr>
              </a:lvl2pPr>
              <a:lvl3pPr marL="1143000" indent="-228600" defTabSz="1042988">
                <a:defRPr sz="1000">
                  <a:solidFill>
                    <a:schemeClr val="tx1"/>
                  </a:solidFill>
                  <a:latin typeface="Arial" panose="020B0604020202020204" pitchFamily="34" charset="0"/>
                  <a:cs typeface="Arial" panose="020B0604020202020204" pitchFamily="34" charset="0"/>
                </a:defRPr>
              </a:lvl3pPr>
              <a:lvl4pPr marL="1600200" indent="-228600" defTabSz="1042988">
                <a:defRPr sz="1000">
                  <a:solidFill>
                    <a:schemeClr val="tx1"/>
                  </a:solidFill>
                  <a:latin typeface="Arial" panose="020B0604020202020204" pitchFamily="34" charset="0"/>
                  <a:cs typeface="Arial" panose="020B0604020202020204" pitchFamily="34" charset="0"/>
                </a:defRPr>
              </a:lvl4pPr>
              <a:lvl5pPr marL="2057400" indent="-228600" defTabSz="1042988">
                <a:defRPr sz="1000">
                  <a:solidFill>
                    <a:schemeClr val="tx1"/>
                  </a:solidFill>
                  <a:latin typeface="Arial" panose="020B0604020202020204" pitchFamily="34" charset="0"/>
                  <a:cs typeface="Arial" panose="020B0604020202020204" pitchFamily="34" charset="0"/>
                </a:defRPr>
              </a:lvl5pPr>
              <a:lvl6pPr marL="25146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6pPr>
              <a:lvl7pPr marL="29718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7pPr>
              <a:lvl8pPr marL="34290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8pPr>
              <a:lvl9pPr marL="38862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9pPr>
            </a:lstStyle>
            <a:p>
              <a:pPr eaLnBrk="1" hangingPunct="1"/>
              <a:r>
                <a:rPr lang="en-GB" altLang="en-US" b="1" dirty="0">
                  <a:solidFill>
                    <a:srgbClr val="000000"/>
                  </a:solidFill>
                </a:rPr>
                <a:t>Café</a:t>
              </a:r>
            </a:p>
          </p:txBody>
        </p:sp>
        <p:grpSp>
          <p:nvGrpSpPr>
            <p:cNvPr id="33" name="Group 88">
              <a:extLst>
                <a:ext uri="{FF2B5EF4-FFF2-40B4-BE49-F238E27FC236}">
                  <a16:creationId xmlns:a16="http://schemas.microsoft.com/office/drawing/2014/main" id="{1B663222-2494-4724-8AAD-AF8DD95BEA00}"/>
                </a:ext>
              </a:extLst>
            </p:cNvPr>
            <p:cNvGrpSpPr>
              <a:grpSpLocks/>
            </p:cNvGrpSpPr>
            <p:nvPr/>
          </p:nvGrpSpPr>
          <p:grpSpPr bwMode="auto">
            <a:xfrm>
              <a:off x="3636963" y="4956175"/>
              <a:ext cx="369887" cy="246063"/>
              <a:chOff x="5911704" y="4351542"/>
              <a:chExt cx="369012" cy="246221"/>
            </a:xfrm>
          </p:grpSpPr>
          <p:sp>
            <p:nvSpPr>
              <p:cNvPr id="56" name="Oval 55">
                <a:extLst>
                  <a:ext uri="{FF2B5EF4-FFF2-40B4-BE49-F238E27FC236}">
                    <a16:creationId xmlns:a16="http://schemas.microsoft.com/office/drawing/2014/main" id="{0C05CC1E-A847-4FB8-A216-6D24FEA39E26}"/>
                  </a:ext>
                </a:extLst>
              </p:cNvPr>
              <p:cNvSpPr/>
              <p:nvPr/>
            </p:nvSpPr>
            <p:spPr>
              <a:xfrm>
                <a:off x="5971886" y="4359485"/>
                <a:ext cx="220140" cy="222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988" eaLnBrk="1" hangingPunct="1">
                  <a:defRPr/>
                </a:pPr>
                <a:endParaRPr lang="en-GB" sz="2100" dirty="0">
                  <a:solidFill>
                    <a:prstClr val="white"/>
                  </a:solidFill>
                </a:endParaRPr>
              </a:p>
            </p:txBody>
          </p:sp>
          <p:sp>
            <p:nvSpPr>
              <p:cNvPr id="57" name="TextBox 90">
                <a:extLst>
                  <a:ext uri="{FF2B5EF4-FFF2-40B4-BE49-F238E27FC236}">
                    <a16:creationId xmlns:a16="http://schemas.microsoft.com/office/drawing/2014/main" id="{947FEA0D-5F16-4792-A2CB-AA956FE2CD4F}"/>
                  </a:ext>
                </a:extLst>
              </p:cNvPr>
              <p:cNvSpPr txBox="1">
                <a:spLocks noChangeArrowheads="1"/>
              </p:cNvSpPr>
              <p:nvPr/>
            </p:nvSpPr>
            <p:spPr bwMode="auto">
              <a:xfrm>
                <a:off x="5911704" y="4351542"/>
                <a:ext cx="36901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a:defRPr sz="1000">
                    <a:solidFill>
                      <a:schemeClr val="tx1"/>
                    </a:solidFill>
                    <a:latin typeface="Arial" panose="020B0604020202020204" pitchFamily="34" charset="0"/>
                    <a:cs typeface="Arial" panose="020B0604020202020204" pitchFamily="34" charset="0"/>
                  </a:defRPr>
                </a:lvl1pPr>
                <a:lvl2pPr marL="742950" indent="-285750" defTabSz="1042988">
                  <a:defRPr sz="1000">
                    <a:solidFill>
                      <a:schemeClr val="tx1"/>
                    </a:solidFill>
                    <a:latin typeface="Arial" panose="020B0604020202020204" pitchFamily="34" charset="0"/>
                    <a:cs typeface="Arial" panose="020B0604020202020204" pitchFamily="34" charset="0"/>
                  </a:defRPr>
                </a:lvl2pPr>
                <a:lvl3pPr marL="1143000" indent="-228600" defTabSz="1042988">
                  <a:defRPr sz="1000">
                    <a:solidFill>
                      <a:schemeClr val="tx1"/>
                    </a:solidFill>
                    <a:latin typeface="Arial" panose="020B0604020202020204" pitchFamily="34" charset="0"/>
                    <a:cs typeface="Arial" panose="020B0604020202020204" pitchFamily="34" charset="0"/>
                  </a:defRPr>
                </a:lvl3pPr>
                <a:lvl4pPr marL="1600200" indent="-228600" defTabSz="1042988">
                  <a:defRPr sz="1000">
                    <a:solidFill>
                      <a:schemeClr val="tx1"/>
                    </a:solidFill>
                    <a:latin typeface="Arial" panose="020B0604020202020204" pitchFamily="34" charset="0"/>
                    <a:cs typeface="Arial" panose="020B0604020202020204" pitchFamily="34" charset="0"/>
                  </a:defRPr>
                </a:lvl4pPr>
                <a:lvl5pPr marL="2057400" indent="-228600" defTabSz="1042988">
                  <a:defRPr sz="1000">
                    <a:solidFill>
                      <a:schemeClr val="tx1"/>
                    </a:solidFill>
                    <a:latin typeface="Arial" panose="020B0604020202020204" pitchFamily="34" charset="0"/>
                    <a:cs typeface="Arial" panose="020B0604020202020204" pitchFamily="34" charset="0"/>
                  </a:defRPr>
                </a:lvl5pPr>
                <a:lvl6pPr marL="25146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6pPr>
                <a:lvl7pPr marL="29718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7pPr>
                <a:lvl8pPr marL="34290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8pPr>
                <a:lvl9pPr marL="38862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9pPr>
              </a:lstStyle>
              <a:p>
                <a:pPr eaLnBrk="1" hangingPunct="1"/>
                <a:r>
                  <a:rPr lang="en-GB" altLang="en-US" b="1">
                    <a:solidFill>
                      <a:srgbClr val="FFFFFF"/>
                    </a:solidFill>
                  </a:rPr>
                  <a:t>2%</a:t>
                </a:r>
              </a:p>
            </p:txBody>
          </p:sp>
        </p:grpSp>
        <p:sp>
          <p:nvSpPr>
            <p:cNvPr id="34" name="TextBox 91">
              <a:extLst>
                <a:ext uri="{FF2B5EF4-FFF2-40B4-BE49-F238E27FC236}">
                  <a16:creationId xmlns:a16="http://schemas.microsoft.com/office/drawing/2014/main" id="{8DCCD10D-E44C-4B54-8D52-E9601A2BF923}"/>
                </a:ext>
              </a:extLst>
            </p:cNvPr>
            <p:cNvSpPr txBox="1">
              <a:spLocks noChangeArrowheads="1"/>
            </p:cNvSpPr>
            <p:nvPr/>
          </p:nvSpPr>
          <p:spPr bwMode="auto">
            <a:xfrm>
              <a:off x="3781425" y="6265863"/>
              <a:ext cx="5873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042988">
                <a:defRPr sz="1000">
                  <a:solidFill>
                    <a:schemeClr val="tx1"/>
                  </a:solidFill>
                  <a:latin typeface="Arial" panose="020B0604020202020204" pitchFamily="34" charset="0"/>
                  <a:cs typeface="Arial" panose="020B0604020202020204" pitchFamily="34" charset="0"/>
                </a:defRPr>
              </a:lvl1pPr>
              <a:lvl2pPr marL="742950" indent="-285750" defTabSz="1042988">
                <a:defRPr sz="1000">
                  <a:solidFill>
                    <a:schemeClr val="tx1"/>
                  </a:solidFill>
                  <a:latin typeface="Arial" panose="020B0604020202020204" pitchFamily="34" charset="0"/>
                  <a:cs typeface="Arial" panose="020B0604020202020204" pitchFamily="34" charset="0"/>
                </a:defRPr>
              </a:lvl2pPr>
              <a:lvl3pPr marL="1143000" indent="-228600" defTabSz="1042988">
                <a:defRPr sz="1000">
                  <a:solidFill>
                    <a:schemeClr val="tx1"/>
                  </a:solidFill>
                  <a:latin typeface="Arial" panose="020B0604020202020204" pitchFamily="34" charset="0"/>
                  <a:cs typeface="Arial" panose="020B0604020202020204" pitchFamily="34" charset="0"/>
                </a:defRPr>
              </a:lvl3pPr>
              <a:lvl4pPr marL="1600200" indent="-228600" defTabSz="1042988">
                <a:defRPr sz="1000">
                  <a:solidFill>
                    <a:schemeClr val="tx1"/>
                  </a:solidFill>
                  <a:latin typeface="Arial" panose="020B0604020202020204" pitchFamily="34" charset="0"/>
                  <a:cs typeface="Arial" panose="020B0604020202020204" pitchFamily="34" charset="0"/>
                </a:defRPr>
              </a:lvl4pPr>
              <a:lvl5pPr marL="2057400" indent="-228600" defTabSz="1042988">
                <a:defRPr sz="1000">
                  <a:solidFill>
                    <a:schemeClr val="tx1"/>
                  </a:solidFill>
                  <a:latin typeface="Arial" panose="020B0604020202020204" pitchFamily="34" charset="0"/>
                  <a:cs typeface="Arial" panose="020B0604020202020204" pitchFamily="34" charset="0"/>
                </a:defRPr>
              </a:lvl5pPr>
              <a:lvl6pPr marL="25146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6pPr>
              <a:lvl7pPr marL="29718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7pPr>
              <a:lvl8pPr marL="34290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8pPr>
              <a:lvl9pPr marL="38862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9pPr>
            </a:lstStyle>
            <a:p>
              <a:pPr eaLnBrk="1" hangingPunct="1"/>
              <a:r>
                <a:rPr lang="en-GB" altLang="en-US" b="1">
                  <a:solidFill>
                    <a:srgbClr val="000000"/>
                  </a:solidFill>
                </a:rPr>
                <a:t>Shop</a:t>
              </a:r>
            </a:p>
          </p:txBody>
        </p:sp>
        <p:grpSp>
          <p:nvGrpSpPr>
            <p:cNvPr id="35" name="Group 92">
              <a:extLst>
                <a:ext uri="{FF2B5EF4-FFF2-40B4-BE49-F238E27FC236}">
                  <a16:creationId xmlns:a16="http://schemas.microsoft.com/office/drawing/2014/main" id="{F5CF90CE-52E9-486B-A500-A5292A4A2E24}"/>
                </a:ext>
              </a:extLst>
            </p:cNvPr>
            <p:cNvGrpSpPr>
              <a:grpSpLocks/>
            </p:cNvGrpSpPr>
            <p:nvPr/>
          </p:nvGrpSpPr>
          <p:grpSpPr bwMode="auto">
            <a:xfrm>
              <a:off x="4151313" y="6267450"/>
              <a:ext cx="369887" cy="247650"/>
              <a:chOff x="5911704" y="4351542"/>
              <a:chExt cx="369012" cy="246221"/>
            </a:xfrm>
          </p:grpSpPr>
          <p:sp>
            <p:nvSpPr>
              <p:cNvPr id="54" name="Oval 53">
                <a:extLst>
                  <a:ext uri="{FF2B5EF4-FFF2-40B4-BE49-F238E27FC236}">
                    <a16:creationId xmlns:a16="http://schemas.microsoft.com/office/drawing/2014/main" id="{A1649CF8-BD6E-4E6B-BE72-01B4430C9C91}"/>
                  </a:ext>
                </a:extLst>
              </p:cNvPr>
              <p:cNvSpPr/>
              <p:nvPr/>
            </p:nvSpPr>
            <p:spPr>
              <a:xfrm>
                <a:off x="5971886" y="4359434"/>
                <a:ext cx="220140" cy="22096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988" eaLnBrk="1" hangingPunct="1">
                  <a:defRPr/>
                </a:pPr>
                <a:endParaRPr lang="en-GB" sz="2100" dirty="0">
                  <a:solidFill>
                    <a:prstClr val="white"/>
                  </a:solidFill>
                </a:endParaRPr>
              </a:p>
            </p:txBody>
          </p:sp>
          <p:sp>
            <p:nvSpPr>
              <p:cNvPr id="55" name="TextBox 94">
                <a:extLst>
                  <a:ext uri="{FF2B5EF4-FFF2-40B4-BE49-F238E27FC236}">
                    <a16:creationId xmlns:a16="http://schemas.microsoft.com/office/drawing/2014/main" id="{76769FB1-6573-45AE-BC6E-296646ACF129}"/>
                  </a:ext>
                </a:extLst>
              </p:cNvPr>
              <p:cNvSpPr txBox="1">
                <a:spLocks noChangeArrowheads="1"/>
              </p:cNvSpPr>
              <p:nvPr/>
            </p:nvSpPr>
            <p:spPr bwMode="auto">
              <a:xfrm>
                <a:off x="5911704" y="4351542"/>
                <a:ext cx="36901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a:defRPr sz="1000">
                    <a:solidFill>
                      <a:schemeClr val="tx1"/>
                    </a:solidFill>
                    <a:latin typeface="Arial" panose="020B0604020202020204" pitchFamily="34" charset="0"/>
                    <a:cs typeface="Arial" panose="020B0604020202020204" pitchFamily="34" charset="0"/>
                  </a:defRPr>
                </a:lvl1pPr>
                <a:lvl2pPr marL="742950" indent="-285750" defTabSz="1042988">
                  <a:defRPr sz="1000">
                    <a:solidFill>
                      <a:schemeClr val="tx1"/>
                    </a:solidFill>
                    <a:latin typeface="Arial" panose="020B0604020202020204" pitchFamily="34" charset="0"/>
                    <a:cs typeface="Arial" panose="020B0604020202020204" pitchFamily="34" charset="0"/>
                  </a:defRPr>
                </a:lvl2pPr>
                <a:lvl3pPr marL="1143000" indent="-228600" defTabSz="1042988">
                  <a:defRPr sz="1000">
                    <a:solidFill>
                      <a:schemeClr val="tx1"/>
                    </a:solidFill>
                    <a:latin typeface="Arial" panose="020B0604020202020204" pitchFamily="34" charset="0"/>
                    <a:cs typeface="Arial" panose="020B0604020202020204" pitchFamily="34" charset="0"/>
                  </a:defRPr>
                </a:lvl3pPr>
                <a:lvl4pPr marL="1600200" indent="-228600" defTabSz="1042988">
                  <a:defRPr sz="1000">
                    <a:solidFill>
                      <a:schemeClr val="tx1"/>
                    </a:solidFill>
                    <a:latin typeface="Arial" panose="020B0604020202020204" pitchFamily="34" charset="0"/>
                    <a:cs typeface="Arial" panose="020B0604020202020204" pitchFamily="34" charset="0"/>
                  </a:defRPr>
                </a:lvl4pPr>
                <a:lvl5pPr marL="2057400" indent="-228600" defTabSz="1042988">
                  <a:defRPr sz="1000">
                    <a:solidFill>
                      <a:schemeClr val="tx1"/>
                    </a:solidFill>
                    <a:latin typeface="Arial" panose="020B0604020202020204" pitchFamily="34" charset="0"/>
                    <a:cs typeface="Arial" panose="020B0604020202020204" pitchFamily="34" charset="0"/>
                  </a:defRPr>
                </a:lvl5pPr>
                <a:lvl6pPr marL="25146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6pPr>
                <a:lvl7pPr marL="29718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7pPr>
                <a:lvl8pPr marL="34290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8pPr>
                <a:lvl9pPr marL="38862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9pPr>
              </a:lstStyle>
              <a:p>
                <a:pPr eaLnBrk="1" hangingPunct="1"/>
                <a:r>
                  <a:rPr lang="en-GB" altLang="en-US" b="1">
                    <a:solidFill>
                      <a:srgbClr val="FFFFFF"/>
                    </a:solidFill>
                  </a:rPr>
                  <a:t>2%</a:t>
                </a:r>
              </a:p>
            </p:txBody>
          </p:sp>
        </p:grpSp>
        <p:sp>
          <p:nvSpPr>
            <p:cNvPr id="36" name="TextBox 95">
              <a:extLst>
                <a:ext uri="{FF2B5EF4-FFF2-40B4-BE49-F238E27FC236}">
                  <a16:creationId xmlns:a16="http://schemas.microsoft.com/office/drawing/2014/main" id="{07DF3B30-79CD-4520-A92A-D721C67FC4DE}"/>
                </a:ext>
              </a:extLst>
            </p:cNvPr>
            <p:cNvSpPr txBox="1">
              <a:spLocks noChangeArrowheads="1"/>
            </p:cNvSpPr>
            <p:nvPr/>
          </p:nvSpPr>
          <p:spPr bwMode="auto">
            <a:xfrm>
              <a:off x="3884613" y="5399088"/>
              <a:ext cx="8905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042988">
                <a:defRPr sz="1000">
                  <a:solidFill>
                    <a:schemeClr val="tx1"/>
                  </a:solidFill>
                  <a:latin typeface="Arial" panose="020B0604020202020204" pitchFamily="34" charset="0"/>
                  <a:cs typeface="Arial" panose="020B0604020202020204" pitchFamily="34" charset="0"/>
                </a:defRPr>
              </a:lvl1pPr>
              <a:lvl2pPr marL="742950" indent="-285750" defTabSz="1042988">
                <a:defRPr sz="1000">
                  <a:solidFill>
                    <a:schemeClr val="tx1"/>
                  </a:solidFill>
                  <a:latin typeface="Arial" panose="020B0604020202020204" pitchFamily="34" charset="0"/>
                  <a:cs typeface="Arial" panose="020B0604020202020204" pitchFamily="34" charset="0"/>
                </a:defRPr>
              </a:lvl2pPr>
              <a:lvl3pPr marL="1143000" indent="-228600" defTabSz="1042988">
                <a:defRPr sz="1000">
                  <a:solidFill>
                    <a:schemeClr val="tx1"/>
                  </a:solidFill>
                  <a:latin typeface="Arial" panose="020B0604020202020204" pitchFamily="34" charset="0"/>
                  <a:cs typeface="Arial" panose="020B0604020202020204" pitchFamily="34" charset="0"/>
                </a:defRPr>
              </a:lvl3pPr>
              <a:lvl4pPr marL="1600200" indent="-228600" defTabSz="1042988">
                <a:defRPr sz="1000">
                  <a:solidFill>
                    <a:schemeClr val="tx1"/>
                  </a:solidFill>
                  <a:latin typeface="Arial" panose="020B0604020202020204" pitchFamily="34" charset="0"/>
                  <a:cs typeface="Arial" panose="020B0604020202020204" pitchFamily="34" charset="0"/>
                </a:defRPr>
              </a:lvl4pPr>
              <a:lvl5pPr marL="2057400" indent="-228600" defTabSz="1042988">
                <a:defRPr sz="1000">
                  <a:solidFill>
                    <a:schemeClr val="tx1"/>
                  </a:solidFill>
                  <a:latin typeface="Arial" panose="020B0604020202020204" pitchFamily="34" charset="0"/>
                  <a:cs typeface="Arial" panose="020B0604020202020204" pitchFamily="34" charset="0"/>
                </a:defRPr>
              </a:lvl5pPr>
              <a:lvl6pPr marL="25146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6pPr>
              <a:lvl7pPr marL="29718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7pPr>
              <a:lvl8pPr marL="34290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8pPr>
              <a:lvl9pPr marL="38862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9pPr>
            </a:lstStyle>
            <a:p>
              <a:pPr eaLnBrk="1" hangingPunct="1"/>
              <a:r>
                <a:rPr lang="en-GB" altLang="en-US" b="1">
                  <a:solidFill>
                    <a:srgbClr val="000000"/>
                  </a:solidFill>
                </a:rPr>
                <a:t>Restaurant</a:t>
              </a:r>
            </a:p>
          </p:txBody>
        </p:sp>
        <p:grpSp>
          <p:nvGrpSpPr>
            <p:cNvPr id="37" name="Group 96">
              <a:extLst>
                <a:ext uri="{FF2B5EF4-FFF2-40B4-BE49-F238E27FC236}">
                  <a16:creationId xmlns:a16="http://schemas.microsoft.com/office/drawing/2014/main" id="{EAD4C7A9-52D1-411F-87B2-B8591DFDCE0F}"/>
                </a:ext>
              </a:extLst>
            </p:cNvPr>
            <p:cNvGrpSpPr>
              <a:grpSpLocks/>
            </p:cNvGrpSpPr>
            <p:nvPr/>
          </p:nvGrpSpPr>
          <p:grpSpPr bwMode="auto">
            <a:xfrm>
              <a:off x="4583113" y="5408613"/>
              <a:ext cx="369887" cy="246062"/>
              <a:chOff x="5911704" y="4351542"/>
              <a:chExt cx="369012" cy="246221"/>
            </a:xfrm>
          </p:grpSpPr>
          <p:sp>
            <p:nvSpPr>
              <p:cNvPr id="52" name="Oval 51">
                <a:extLst>
                  <a:ext uri="{FF2B5EF4-FFF2-40B4-BE49-F238E27FC236}">
                    <a16:creationId xmlns:a16="http://schemas.microsoft.com/office/drawing/2014/main" id="{5CA7D810-4137-49FD-8CD0-5D84CB3C2605}"/>
                  </a:ext>
                </a:extLst>
              </p:cNvPr>
              <p:cNvSpPr/>
              <p:nvPr/>
            </p:nvSpPr>
            <p:spPr>
              <a:xfrm>
                <a:off x="5971886" y="4359484"/>
                <a:ext cx="220140" cy="2223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988" eaLnBrk="1" hangingPunct="1">
                  <a:defRPr/>
                </a:pPr>
                <a:endParaRPr lang="en-GB" sz="2100" dirty="0">
                  <a:solidFill>
                    <a:prstClr val="white"/>
                  </a:solidFill>
                </a:endParaRPr>
              </a:p>
            </p:txBody>
          </p:sp>
          <p:sp>
            <p:nvSpPr>
              <p:cNvPr id="53" name="TextBox 98">
                <a:extLst>
                  <a:ext uri="{FF2B5EF4-FFF2-40B4-BE49-F238E27FC236}">
                    <a16:creationId xmlns:a16="http://schemas.microsoft.com/office/drawing/2014/main" id="{F4FC0A67-0209-44A1-9998-8735EFBAE3E6}"/>
                  </a:ext>
                </a:extLst>
              </p:cNvPr>
              <p:cNvSpPr txBox="1">
                <a:spLocks noChangeArrowheads="1"/>
              </p:cNvSpPr>
              <p:nvPr/>
            </p:nvSpPr>
            <p:spPr bwMode="auto">
              <a:xfrm>
                <a:off x="5911704" y="4351542"/>
                <a:ext cx="36901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a:defRPr sz="1000">
                    <a:solidFill>
                      <a:schemeClr val="tx1"/>
                    </a:solidFill>
                    <a:latin typeface="Arial" panose="020B0604020202020204" pitchFamily="34" charset="0"/>
                    <a:cs typeface="Arial" panose="020B0604020202020204" pitchFamily="34" charset="0"/>
                  </a:defRPr>
                </a:lvl1pPr>
                <a:lvl2pPr marL="742950" indent="-285750" defTabSz="1042988">
                  <a:defRPr sz="1000">
                    <a:solidFill>
                      <a:schemeClr val="tx1"/>
                    </a:solidFill>
                    <a:latin typeface="Arial" panose="020B0604020202020204" pitchFamily="34" charset="0"/>
                    <a:cs typeface="Arial" panose="020B0604020202020204" pitchFamily="34" charset="0"/>
                  </a:defRPr>
                </a:lvl2pPr>
                <a:lvl3pPr marL="1143000" indent="-228600" defTabSz="1042988">
                  <a:defRPr sz="1000">
                    <a:solidFill>
                      <a:schemeClr val="tx1"/>
                    </a:solidFill>
                    <a:latin typeface="Arial" panose="020B0604020202020204" pitchFamily="34" charset="0"/>
                    <a:cs typeface="Arial" panose="020B0604020202020204" pitchFamily="34" charset="0"/>
                  </a:defRPr>
                </a:lvl3pPr>
                <a:lvl4pPr marL="1600200" indent="-228600" defTabSz="1042988">
                  <a:defRPr sz="1000">
                    <a:solidFill>
                      <a:schemeClr val="tx1"/>
                    </a:solidFill>
                    <a:latin typeface="Arial" panose="020B0604020202020204" pitchFamily="34" charset="0"/>
                    <a:cs typeface="Arial" panose="020B0604020202020204" pitchFamily="34" charset="0"/>
                  </a:defRPr>
                </a:lvl4pPr>
                <a:lvl5pPr marL="2057400" indent="-228600" defTabSz="1042988">
                  <a:defRPr sz="1000">
                    <a:solidFill>
                      <a:schemeClr val="tx1"/>
                    </a:solidFill>
                    <a:latin typeface="Arial" panose="020B0604020202020204" pitchFamily="34" charset="0"/>
                    <a:cs typeface="Arial" panose="020B0604020202020204" pitchFamily="34" charset="0"/>
                  </a:defRPr>
                </a:lvl5pPr>
                <a:lvl6pPr marL="25146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6pPr>
                <a:lvl7pPr marL="29718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7pPr>
                <a:lvl8pPr marL="34290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8pPr>
                <a:lvl9pPr marL="38862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9pPr>
              </a:lstStyle>
              <a:p>
                <a:pPr eaLnBrk="1" hangingPunct="1"/>
                <a:r>
                  <a:rPr lang="en-GB" altLang="en-US" b="1">
                    <a:solidFill>
                      <a:srgbClr val="FFFFFF"/>
                    </a:solidFill>
                  </a:rPr>
                  <a:t>2%</a:t>
                </a:r>
              </a:p>
            </p:txBody>
          </p:sp>
        </p:grpSp>
        <p:sp>
          <p:nvSpPr>
            <p:cNvPr id="38" name="TextBox 99">
              <a:extLst>
                <a:ext uri="{FF2B5EF4-FFF2-40B4-BE49-F238E27FC236}">
                  <a16:creationId xmlns:a16="http://schemas.microsoft.com/office/drawing/2014/main" id="{18066037-B3AE-47B9-AC17-8A475E0CD50F}"/>
                </a:ext>
              </a:extLst>
            </p:cNvPr>
            <p:cNvSpPr txBox="1">
              <a:spLocks noChangeArrowheads="1"/>
            </p:cNvSpPr>
            <p:nvPr/>
          </p:nvSpPr>
          <p:spPr bwMode="auto">
            <a:xfrm>
              <a:off x="2081213" y="5032375"/>
              <a:ext cx="11239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a:defRPr sz="1000">
                  <a:solidFill>
                    <a:schemeClr val="tx1"/>
                  </a:solidFill>
                  <a:latin typeface="Arial" panose="020B0604020202020204" pitchFamily="34" charset="0"/>
                  <a:cs typeface="Arial" panose="020B0604020202020204" pitchFamily="34" charset="0"/>
                </a:defRPr>
              </a:lvl1pPr>
              <a:lvl2pPr marL="742950" indent="-285750" defTabSz="1042988">
                <a:defRPr sz="1000">
                  <a:solidFill>
                    <a:schemeClr val="tx1"/>
                  </a:solidFill>
                  <a:latin typeface="Arial" panose="020B0604020202020204" pitchFamily="34" charset="0"/>
                  <a:cs typeface="Arial" panose="020B0604020202020204" pitchFamily="34" charset="0"/>
                </a:defRPr>
              </a:lvl2pPr>
              <a:lvl3pPr marL="1143000" indent="-228600" defTabSz="1042988">
                <a:defRPr sz="1000">
                  <a:solidFill>
                    <a:schemeClr val="tx1"/>
                  </a:solidFill>
                  <a:latin typeface="Arial" panose="020B0604020202020204" pitchFamily="34" charset="0"/>
                  <a:cs typeface="Arial" panose="020B0604020202020204" pitchFamily="34" charset="0"/>
                </a:defRPr>
              </a:lvl3pPr>
              <a:lvl4pPr marL="1600200" indent="-228600" defTabSz="1042988">
                <a:defRPr sz="1000">
                  <a:solidFill>
                    <a:schemeClr val="tx1"/>
                  </a:solidFill>
                  <a:latin typeface="Arial" panose="020B0604020202020204" pitchFamily="34" charset="0"/>
                  <a:cs typeface="Arial" panose="020B0604020202020204" pitchFamily="34" charset="0"/>
                </a:defRPr>
              </a:lvl4pPr>
              <a:lvl5pPr marL="2057400" indent="-228600" defTabSz="1042988">
                <a:defRPr sz="1000">
                  <a:solidFill>
                    <a:schemeClr val="tx1"/>
                  </a:solidFill>
                  <a:latin typeface="Arial" panose="020B0604020202020204" pitchFamily="34" charset="0"/>
                  <a:cs typeface="Arial" panose="020B0604020202020204" pitchFamily="34" charset="0"/>
                </a:defRPr>
              </a:lvl5pPr>
              <a:lvl6pPr marL="25146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6pPr>
              <a:lvl7pPr marL="29718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7pPr>
              <a:lvl8pPr marL="34290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8pPr>
              <a:lvl9pPr marL="38862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9pPr>
            </a:lstStyle>
            <a:p>
              <a:pPr eaLnBrk="1" hangingPunct="1"/>
              <a:r>
                <a:rPr lang="en-GB" altLang="en-US" b="1" dirty="0">
                  <a:solidFill>
                    <a:srgbClr val="000000"/>
                  </a:solidFill>
                </a:rPr>
                <a:t>Human Biology</a:t>
              </a:r>
            </a:p>
          </p:txBody>
        </p:sp>
        <p:grpSp>
          <p:nvGrpSpPr>
            <p:cNvPr id="39" name="Group 100">
              <a:extLst>
                <a:ext uri="{FF2B5EF4-FFF2-40B4-BE49-F238E27FC236}">
                  <a16:creationId xmlns:a16="http://schemas.microsoft.com/office/drawing/2014/main" id="{782B97D0-8E15-41A6-9205-2C8AE5A26FA8}"/>
                </a:ext>
              </a:extLst>
            </p:cNvPr>
            <p:cNvGrpSpPr>
              <a:grpSpLocks/>
            </p:cNvGrpSpPr>
            <p:nvPr/>
          </p:nvGrpSpPr>
          <p:grpSpPr bwMode="auto">
            <a:xfrm>
              <a:off x="3011488" y="5043488"/>
              <a:ext cx="350837" cy="230187"/>
              <a:chOff x="5895802" y="4325366"/>
              <a:chExt cx="351378" cy="230832"/>
            </a:xfrm>
          </p:grpSpPr>
          <p:sp>
            <p:nvSpPr>
              <p:cNvPr id="50" name="Oval 49">
                <a:extLst>
                  <a:ext uri="{FF2B5EF4-FFF2-40B4-BE49-F238E27FC236}">
                    <a16:creationId xmlns:a16="http://schemas.microsoft.com/office/drawing/2014/main" id="{018DA5C0-23B1-4B14-971F-7667EAD3B25F}"/>
                  </a:ext>
                </a:extLst>
              </p:cNvPr>
              <p:cNvSpPr/>
              <p:nvPr/>
            </p:nvSpPr>
            <p:spPr>
              <a:xfrm>
                <a:off x="5972120" y="4360389"/>
                <a:ext cx="179664" cy="1798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988" eaLnBrk="1" hangingPunct="1">
                  <a:defRPr/>
                </a:pPr>
                <a:endParaRPr lang="en-GB" sz="2100" dirty="0">
                  <a:solidFill>
                    <a:prstClr val="white"/>
                  </a:solidFill>
                </a:endParaRPr>
              </a:p>
            </p:txBody>
          </p:sp>
          <p:sp>
            <p:nvSpPr>
              <p:cNvPr id="51" name="TextBox 102">
                <a:extLst>
                  <a:ext uri="{FF2B5EF4-FFF2-40B4-BE49-F238E27FC236}">
                    <a16:creationId xmlns:a16="http://schemas.microsoft.com/office/drawing/2014/main" id="{F9462733-82A3-43C4-8554-6AB82EA88DB1}"/>
                  </a:ext>
                </a:extLst>
              </p:cNvPr>
              <p:cNvSpPr txBox="1">
                <a:spLocks noChangeArrowheads="1"/>
              </p:cNvSpPr>
              <p:nvPr/>
            </p:nvSpPr>
            <p:spPr bwMode="auto">
              <a:xfrm>
                <a:off x="5895802" y="4325366"/>
                <a:ext cx="35137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a:defRPr sz="1000">
                    <a:solidFill>
                      <a:schemeClr val="tx1"/>
                    </a:solidFill>
                    <a:latin typeface="Arial" panose="020B0604020202020204" pitchFamily="34" charset="0"/>
                    <a:cs typeface="Arial" panose="020B0604020202020204" pitchFamily="34" charset="0"/>
                  </a:defRPr>
                </a:lvl1pPr>
                <a:lvl2pPr marL="742950" indent="-285750" defTabSz="1042988">
                  <a:defRPr sz="1000">
                    <a:solidFill>
                      <a:schemeClr val="tx1"/>
                    </a:solidFill>
                    <a:latin typeface="Arial" panose="020B0604020202020204" pitchFamily="34" charset="0"/>
                    <a:cs typeface="Arial" panose="020B0604020202020204" pitchFamily="34" charset="0"/>
                  </a:defRPr>
                </a:lvl2pPr>
                <a:lvl3pPr marL="1143000" indent="-228600" defTabSz="1042988">
                  <a:defRPr sz="1000">
                    <a:solidFill>
                      <a:schemeClr val="tx1"/>
                    </a:solidFill>
                    <a:latin typeface="Arial" panose="020B0604020202020204" pitchFamily="34" charset="0"/>
                    <a:cs typeface="Arial" panose="020B0604020202020204" pitchFamily="34" charset="0"/>
                  </a:defRPr>
                </a:lvl3pPr>
                <a:lvl4pPr marL="1600200" indent="-228600" defTabSz="1042988">
                  <a:defRPr sz="1000">
                    <a:solidFill>
                      <a:schemeClr val="tx1"/>
                    </a:solidFill>
                    <a:latin typeface="Arial" panose="020B0604020202020204" pitchFamily="34" charset="0"/>
                    <a:cs typeface="Arial" panose="020B0604020202020204" pitchFamily="34" charset="0"/>
                  </a:defRPr>
                </a:lvl4pPr>
                <a:lvl5pPr marL="2057400" indent="-228600" defTabSz="1042988">
                  <a:defRPr sz="1000">
                    <a:solidFill>
                      <a:schemeClr val="tx1"/>
                    </a:solidFill>
                    <a:latin typeface="Arial" panose="020B0604020202020204" pitchFamily="34" charset="0"/>
                    <a:cs typeface="Arial" panose="020B0604020202020204" pitchFamily="34" charset="0"/>
                  </a:defRPr>
                </a:lvl5pPr>
                <a:lvl6pPr marL="25146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6pPr>
                <a:lvl7pPr marL="29718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7pPr>
                <a:lvl8pPr marL="34290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8pPr>
                <a:lvl9pPr marL="38862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9pPr>
              </a:lstStyle>
              <a:p>
                <a:pPr eaLnBrk="1" hangingPunct="1"/>
                <a:r>
                  <a:rPr lang="en-GB" altLang="en-US" sz="900" b="1">
                    <a:solidFill>
                      <a:srgbClr val="FFFFFF"/>
                    </a:solidFill>
                  </a:rPr>
                  <a:t>1%</a:t>
                </a:r>
              </a:p>
            </p:txBody>
          </p:sp>
        </p:grpSp>
        <p:sp>
          <p:nvSpPr>
            <p:cNvPr id="40" name="TextBox 103">
              <a:extLst>
                <a:ext uri="{FF2B5EF4-FFF2-40B4-BE49-F238E27FC236}">
                  <a16:creationId xmlns:a16="http://schemas.microsoft.com/office/drawing/2014/main" id="{FB551712-143A-475C-9E82-D1DA263F39B2}"/>
                </a:ext>
              </a:extLst>
            </p:cNvPr>
            <p:cNvSpPr txBox="1">
              <a:spLocks noChangeArrowheads="1"/>
            </p:cNvSpPr>
            <p:nvPr/>
          </p:nvSpPr>
          <p:spPr bwMode="auto">
            <a:xfrm>
              <a:off x="735013" y="4889500"/>
              <a:ext cx="10509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a:defRPr sz="1000">
                  <a:solidFill>
                    <a:schemeClr val="tx1"/>
                  </a:solidFill>
                  <a:latin typeface="Arial" panose="020B0604020202020204" pitchFamily="34" charset="0"/>
                  <a:cs typeface="Arial" panose="020B0604020202020204" pitchFamily="34" charset="0"/>
                </a:defRPr>
              </a:lvl1pPr>
              <a:lvl2pPr marL="742950" indent="-285750" defTabSz="1042988">
                <a:defRPr sz="1000">
                  <a:solidFill>
                    <a:schemeClr val="tx1"/>
                  </a:solidFill>
                  <a:latin typeface="Arial" panose="020B0604020202020204" pitchFamily="34" charset="0"/>
                  <a:cs typeface="Arial" panose="020B0604020202020204" pitchFamily="34" charset="0"/>
                </a:defRPr>
              </a:lvl2pPr>
              <a:lvl3pPr marL="1143000" indent="-228600" defTabSz="1042988">
                <a:defRPr sz="1000">
                  <a:solidFill>
                    <a:schemeClr val="tx1"/>
                  </a:solidFill>
                  <a:latin typeface="Arial" panose="020B0604020202020204" pitchFamily="34" charset="0"/>
                  <a:cs typeface="Arial" panose="020B0604020202020204" pitchFamily="34" charset="0"/>
                </a:defRPr>
              </a:lvl3pPr>
              <a:lvl4pPr marL="1600200" indent="-228600" defTabSz="1042988">
                <a:defRPr sz="1000">
                  <a:solidFill>
                    <a:schemeClr val="tx1"/>
                  </a:solidFill>
                  <a:latin typeface="Arial" panose="020B0604020202020204" pitchFamily="34" charset="0"/>
                  <a:cs typeface="Arial" panose="020B0604020202020204" pitchFamily="34" charset="0"/>
                </a:defRPr>
              </a:lvl4pPr>
              <a:lvl5pPr marL="2057400" indent="-228600" defTabSz="1042988">
                <a:defRPr sz="1000">
                  <a:solidFill>
                    <a:schemeClr val="tx1"/>
                  </a:solidFill>
                  <a:latin typeface="Arial" panose="020B0604020202020204" pitchFamily="34" charset="0"/>
                  <a:cs typeface="Arial" panose="020B0604020202020204" pitchFamily="34" charset="0"/>
                </a:defRPr>
              </a:lvl5pPr>
              <a:lvl6pPr marL="25146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6pPr>
              <a:lvl7pPr marL="29718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7pPr>
              <a:lvl8pPr marL="34290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8pPr>
              <a:lvl9pPr marL="38862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9pPr>
            </a:lstStyle>
            <a:p>
              <a:pPr eaLnBrk="1" hangingPunct="1"/>
              <a:r>
                <a:rPr lang="en-GB" altLang="en-US" b="1">
                  <a:solidFill>
                    <a:srgbClr val="000000"/>
                  </a:solidFill>
                </a:rPr>
                <a:t>Darwin Centre</a:t>
              </a:r>
            </a:p>
          </p:txBody>
        </p:sp>
        <p:grpSp>
          <p:nvGrpSpPr>
            <p:cNvPr id="41" name="Group 104">
              <a:extLst>
                <a:ext uri="{FF2B5EF4-FFF2-40B4-BE49-F238E27FC236}">
                  <a16:creationId xmlns:a16="http://schemas.microsoft.com/office/drawing/2014/main" id="{AFCBFC9F-3560-4FCB-9045-BC46D26A0457}"/>
                </a:ext>
              </a:extLst>
            </p:cNvPr>
            <p:cNvGrpSpPr>
              <a:grpSpLocks/>
            </p:cNvGrpSpPr>
            <p:nvPr/>
          </p:nvGrpSpPr>
          <p:grpSpPr bwMode="auto">
            <a:xfrm>
              <a:off x="1654175" y="4899025"/>
              <a:ext cx="352425" cy="230188"/>
              <a:chOff x="5895802" y="4325366"/>
              <a:chExt cx="351378" cy="230832"/>
            </a:xfrm>
          </p:grpSpPr>
          <p:sp>
            <p:nvSpPr>
              <p:cNvPr id="48" name="Oval 47">
                <a:extLst>
                  <a:ext uri="{FF2B5EF4-FFF2-40B4-BE49-F238E27FC236}">
                    <a16:creationId xmlns:a16="http://schemas.microsoft.com/office/drawing/2014/main" id="{2030E450-7484-43CF-97A6-829438CD77CE}"/>
                  </a:ext>
                </a:extLst>
              </p:cNvPr>
              <p:cNvSpPr/>
              <p:nvPr/>
            </p:nvSpPr>
            <p:spPr>
              <a:xfrm>
                <a:off x="5971776" y="4360389"/>
                <a:ext cx="178855" cy="1798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988" eaLnBrk="1" hangingPunct="1">
                  <a:defRPr/>
                </a:pPr>
                <a:endParaRPr lang="en-GB" sz="2100" dirty="0">
                  <a:solidFill>
                    <a:prstClr val="white"/>
                  </a:solidFill>
                </a:endParaRPr>
              </a:p>
            </p:txBody>
          </p:sp>
          <p:sp>
            <p:nvSpPr>
              <p:cNvPr id="49" name="TextBox 106">
                <a:extLst>
                  <a:ext uri="{FF2B5EF4-FFF2-40B4-BE49-F238E27FC236}">
                    <a16:creationId xmlns:a16="http://schemas.microsoft.com/office/drawing/2014/main" id="{DF37A8B6-27D4-4BFF-B2E1-CE02BAA6F23D}"/>
                  </a:ext>
                </a:extLst>
              </p:cNvPr>
              <p:cNvSpPr txBox="1">
                <a:spLocks noChangeArrowheads="1"/>
              </p:cNvSpPr>
              <p:nvPr/>
            </p:nvSpPr>
            <p:spPr bwMode="auto">
              <a:xfrm>
                <a:off x="5895802" y="4325366"/>
                <a:ext cx="35137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a:defRPr sz="1000">
                    <a:solidFill>
                      <a:schemeClr val="tx1"/>
                    </a:solidFill>
                    <a:latin typeface="Arial" panose="020B0604020202020204" pitchFamily="34" charset="0"/>
                    <a:cs typeface="Arial" panose="020B0604020202020204" pitchFamily="34" charset="0"/>
                  </a:defRPr>
                </a:lvl1pPr>
                <a:lvl2pPr marL="742950" indent="-285750" defTabSz="1042988">
                  <a:defRPr sz="1000">
                    <a:solidFill>
                      <a:schemeClr val="tx1"/>
                    </a:solidFill>
                    <a:latin typeface="Arial" panose="020B0604020202020204" pitchFamily="34" charset="0"/>
                    <a:cs typeface="Arial" panose="020B0604020202020204" pitchFamily="34" charset="0"/>
                  </a:defRPr>
                </a:lvl2pPr>
                <a:lvl3pPr marL="1143000" indent="-228600" defTabSz="1042988">
                  <a:defRPr sz="1000">
                    <a:solidFill>
                      <a:schemeClr val="tx1"/>
                    </a:solidFill>
                    <a:latin typeface="Arial" panose="020B0604020202020204" pitchFamily="34" charset="0"/>
                    <a:cs typeface="Arial" panose="020B0604020202020204" pitchFamily="34" charset="0"/>
                  </a:defRPr>
                </a:lvl3pPr>
                <a:lvl4pPr marL="1600200" indent="-228600" defTabSz="1042988">
                  <a:defRPr sz="1000">
                    <a:solidFill>
                      <a:schemeClr val="tx1"/>
                    </a:solidFill>
                    <a:latin typeface="Arial" panose="020B0604020202020204" pitchFamily="34" charset="0"/>
                    <a:cs typeface="Arial" panose="020B0604020202020204" pitchFamily="34" charset="0"/>
                  </a:defRPr>
                </a:lvl4pPr>
                <a:lvl5pPr marL="2057400" indent="-228600" defTabSz="1042988">
                  <a:defRPr sz="1000">
                    <a:solidFill>
                      <a:schemeClr val="tx1"/>
                    </a:solidFill>
                    <a:latin typeface="Arial" panose="020B0604020202020204" pitchFamily="34" charset="0"/>
                    <a:cs typeface="Arial" panose="020B0604020202020204" pitchFamily="34" charset="0"/>
                  </a:defRPr>
                </a:lvl5pPr>
                <a:lvl6pPr marL="25146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6pPr>
                <a:lvl7pPr marL="29718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7pPr>
                <a:lvl8pPr marL="34290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8pPr>
                <a:lvl9pPr marL="38862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9pPr>
              </a:lstStyle>
              <a:p>
                <a:pPr eaLnBrk="1" hangingPunct="1"/>
                <a:r>
                  <a:rPr lang="en-GB" altLang="en-US" sz="900" b="1">
                    <a:solidFill>
                      <a:srgbClr val="FFFFFF"/>
                    </a:solidFill>
                  </a:rPr>
                  <a:t>1%</a:t>
                </a:r>
              </a:p>
            </p:txBody>
          </p:sp>
        </p:grpSp>
        <p:sp>
          <p:nvSpPr>
            <p:cNvPr id="42" name="TextBox 73">
              <a:extLst>
                <a:ext uri="{FF2B5EF4-FFF2-40B4-BE49-F238E27FC236}">
                  <a16:creationId xmlns:a16="http://schemas.microsoft.com/office/drawing/2014/main" id="{224AF142-5FB1-4376-9DC9-469BBAC195B5}"/>
                </a:ext>
              </a:extLst>
            </p:cNvPr>
            <p:cNvSpPr txBox="1">
              <a:spLocks noChangeArrowheads="1"/>
            </p:cNvSpPr>
            <p:nvPr/>
          </p:nvSpPr>
          <p:spPr bwMode="auto">
            <a:xfrm>
              <a:off x="334963" y="6430963"/>
              <a:ext cx="6477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a:defRPr sz="1000">
                  <a:solidFill>
                    <a:schemeClr val="tx1"/>
                  </a:solidFill>
                  <a:latin typeface="Arial" panose="020B0604020202020204" pitchFamily="34" charset="0"/>
                  <a:cs typeface="Arial" panose="020B0604020202020204" pitchFamily="34" charset="0"/>
                </a:defRPr>
              </a:lvl1pPr>
              <a:lvl2pPr marL="742950" indent="-285750" defTabSz="1042988">
                <a:defRPr sz="1000">
                  <a:solidFill>
                    <a:schemeClr val="tx1"/>
                  </a:solidFill>
                  <a:latin typeface="Arial" panose="020B0604020202020204" pitchFamily="34" charset="0"/>
                  <a:cs typeface="Arial" panose="020B0604020202020204" pitchFamily="34" charset="0"/>
                </a:defRPr>
              </a:lvl2pPr>
              <a:lvl3pPr marL="1143000" indent="-228600" defTabSz="1042988">
                <a:defRPr sz="1000">
                  <a:solidFill>
                    <a:schemeClr val="tx1"/>
                  </a:solidFill>
                  <a:latin typeface="Arial" panose="020B0604020202020204" pitchFamily="34" charset="0"/>
                  <a:cs typeface="Arial" panose="020B0604020202020204" pitchFamily="34" charset="0"/>
                </a:defRPr>
              </a:lvl3pPr>
              <a:lvl4pPr marL="1600200" indent="-228600" defTabSz="1042988">
                <a:defRPr sz="1000">
                  <a:solidFill>
                    <a:schemeClr val="tx1"/>
                  </a:solidFill>
                  <a:latin typeface="Arial" panose="020B0604020202020204" pitchFamily="34" charset="0"/>
                  <a:cs typeface="Arial" panose="020B0604020202020204" pitchFamily="34" charset="0"/>
                </a:defRPr>
              </a:lvl4pPr>
              <a:lvl5pPr marL="2057400" indent="-228600" defTabSz="1042988">
                <a:defRPr sz="1000">
                  <a:solidFill>
                    <a:schemeClr val="tx1"/>
                  </a:solidFill>
                  <a:latin typeface="Arial" panose="020B0604020202020204" pitchFamily="34" charset="0"/>
                  <a:cs typeface="Arial" panose="020B0604020202020204" pitchFamily="34" charset="0"/>
                </a:defRPr>
              </a:lvl5pPr>
              <a:lvl6pPr marL="25146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6pPr>
              <a:lvl7pPr marL="29718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7pPr>
              <a:lvl8pPr marL="34290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8pPr>
              <a:lvl9pPr marL="38862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9pPr>
            </a:lstStyle>
            <a:p>
              <a:pPr eaLnBrk="1" hangingPunct="1"/>
              <a:r>
                <a:rPr lang="en-GB" altLang="en-US" b="1">
                  <a:solidFill>
                    <a:srgbClr val="000000"/>
                  </a:solidFill>
                </a:rPr>
                <a:t>Ground</a:t>
              </a:r>
            </a:p>
          </p:txBody>
        </p:sp>
        <p:grpSp>
          <p:nvGrpSpPr>
            <p:cNvPr id="43" name="Group 74">
              <a:extLst>
                <a:ext uri="{FF2B5EF4-FFF2-40B4-BE49-F238E27FC236}">
                  <a16:creationId xmlns:a16="http://schemas.microsoft.com/office/drawing/2014/main" id="{05B14331-FA33-4C38-BAAC-BCBC9D5A5CC1}"/>
                </a:ext>
              </a:extLst>
            </p:cNvPr>
            <p:cNvGrpSpPr>
              <a:grpSpLocks/>
            </p:cNvGrpSpPr>
            <p:nvPr/>
          </p:nvGrpSpPr>
          <p:grpSpPr bwMode="auto">
            <a:xfrm>
              <a:off x="3643313" y="6040438"/>
              <a:ext cx="369887" cy="273050"/>
              <a:chOff x="5930323" y="4350372"/>
              <a:chExt cx="369012" cy="273781"/>
            </a:xfrm>
          </p:grpSpPr>
          <p:sp>
            <p:nvSpPr>
              <p:cNvPr id="46" name="Oval 45">
                <a:extLst>
                  <a:ext uri="{FF2B5EF4-FFF2-40B4-BE49-F238E27FC236}">
                    <a16:creationId xmlns:a16="http://schemas.microsoft.com/office/drawing/2014/main" id="{64D7C3D0-5AA3-4460-8961-BEEDBBFFE8F1}"/>
                  </a:ext>
                </a:extLst>
              </p:cNvPr>
              <p:cNvSpPr/>
              <p:nvPr/>
            </p:nvSpPr>
            <p:spPr>
              <a:xfrm>
                <a:off x="5971500" y="4350372"/>
                <a:ext cx="273987" cy="27378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988" eaLnBrk="1" hangingPunct="1">
                  <a:defRPr/>
                </a:pPr>
                <a:endParaRPr lang="en-GB" sz="2100" dirty="0">
                  <a:solidFill>
                    <a:prstClr val="white"/>
                  </a:solidFill>
                </a:endParaRPr>
              </a:p>
            </p:txBody>
          </p:sp>
          <p:sp>
            <p:nvSpPr>
              <p:cNvPr id="47" name="TextBox 108">
                <a:extLst>
                  <a:ext uri="{FF2B5EF4-FFF2-40B4-BE49-F238E27FC236}">
                    <a16:creationId xmlns:a16="http://schemas.microsoft.com/office/drawing/2014/main" id="{691AC727-873A-4ED6-A4C3-D0DE0E795705}"/>
                  </a:ext>
                </a:extLst>
              </p:cNvPr>
              <p:cNvSpPr txBox="1">
                <a:spLocks noChangeArrowheads="1"/>
              </p:cNvSpPr>
              <p:nvPr/>
            </p:nvSpPr>
            <p:spPr bwMode="auto">
              <a:xfrm>
                <a:off x="5930323" y="4352664"/>
                <a:ext cx="36901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a:defRPr sz="1000">
                    <a:solidFill>
                      <a:schemeClr val="tx1"/>
                    </a:solidFill>
                    <a:latin typeface="Arial" panose="020B0604020202020204" pitchFamily="34" charset="0"/>
                    <a:cs typeface="Arial" panose="020B0604020202020204" pitchFamily="34" charset="0"/>
                  </a:defRPr>
                </a:lvl1pPr>
                <a:lvl2pPr marL="742950" indent="-285750" defTabSz="1042988">
                  <a:defRPr sz="1000">
                    <a:solidFill>
                      <a:schemeClr val="tx1"/>
                    </a:solidFill>
                    <a:latin typeface="Arial" panose="020B0604020202020204" pitchFamily="34" charset="0"/>
                    <a:cs typeface="Arial" panose="020B0604020202020204" pitchFamily="34" charset="0"/>
                  </a:defRPr>
                </a:lvl2pPr>
                <a:lvl3pPr marL="1143000" indent="-228600" defTabSz="1042988">
                  <a:defRPr sz="1000">
                    <a:solidFill>
                      <a:schemeClr val="tx1"/>
                    </a:solidFill>
                    <a:latin typeface="Arial" panose="020B0604020202020204" pitchFamily="34" charset="0"/>
                    <a:cs typeface="Arial" panose="020B0604020202020204" pitchFamily="34" charset="0"/>
                  </a:defRPr>
                </a:lvl3pPr>
                <a:lvl4pPr marL="1600200" indent="-228600" defTabSz="1042988">
                  <a:defRPr sz="1000">
                    <a:solidFill>
                      <a:schemeClr val="tx1"/>
                    </a:solidFill>
                    <a:latin typeface="Arial" panose="020B0604020202020204" pitchFamily="34" charset="0"/>
                    <a:cs typeface="Arial" panose="020B0604020202020204" pitchFamily="34" charset="0"/>
                  </a:defRPr>
                </a:lvl4pPr>
                <a:lvl5pPr marL="2057400" indent="-228600" defTabSz="1042988">
                  <a:defRPr sz="1000">
                    <a:solidFill>
                      <a:schemeClr val="tx1"/>
                    </a:solidFill>
                    <a:latin typeface="Arial" panose="020B0604020202020204" pitchFamily="34" charset="0"/>
                    <a:cs typeface="Arial" panose="020B0604020202020204" pitchFamily="34" charset="0"/>
                  </a:defRPr>
                </a:lvl5pPr>
                <a:lvl6pPr marL="25146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6pPr>
                <a:lvl7pPr marL="29718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7pPr>
                <a:lvl8pPr marL="34290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8pPr>
                <a:lvl9pPr marL="38862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9pPr>
              </a:lstStyle>
              <a:p>
                <a:pPr eaLnBrk="1" hangingPunct="1"/>
                <a:r>
                  <a:rPr lang="en-GB" altLang="en-US" b="1">
                    <a:solidFill>
                      <a:srgbClr val="FFFFFF"/>
                    </a:solidFill>
                  </a:rPr>
                  <a:t>7%</a:t>
                </a:r>
              </a:p>
            </p:txBody>
          </p:sp>
        </p:grpSp>
        <p:sp>
          <p:nvSpPr>
            <p:cNvPr id="44" name="TextBox 109">
              <a:extLst>
                <a:ext uri="{FF2B5EF4-FFF2-40B4-BE49-F238E27FC236}">
                  <a16:creationId xmlns:a16="http://schemas.microsoft.com/office/drawing/2014/main" id="{21D8EB8D-04DD-4EF9-96A8-EC4345F3E1DD}"/>
                </a:ext>
              </a:extLst>
            </p:cNvPr>
            <p:cNvSpPr txBox="1">
              <a:spLocks noChangeArrowheads="1"/>
            </p:cNvSpPr>
            <p:nvPr/>
          </p:nvSpPr>
          <p:spPr bwMode="auto">
            <a:xfrm>
              <a:off x="3344863" y="5813425"/>
              <a:ext cx="10144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042988">
                <a:defRPr sz="1000">
                  <a:solidFill>
                    <a:schemeClr val="tx1"/>
                  </a:solidFill>
                  <a:latin typeface="Arial" panose="020B0604020202020204" pitchFamily="34" charset="0"/>
                  <a:cs typeface="Arial" panose="020B0604020202020204" pitchFamily="34" charset="0"/>
                </a:defRPr>
              </a:lvl1pPr>
              <a:lvl2pPr marL="742950" indent="-285750" defTabSz="1042988">
                <a:defRPr sz="1000">
                  <a:solidFill>
                    <a:schemeClr val="tx1"/>
                  </a:solidFill>
                  <a:latin typeface="Arial" panose="020B0604020202020204" pitchFamily="34" charset="0"/>
                  <a:cs typeface="Arial" panose="020B0604020202020204" pitchFamily="34" charset="0"/>
                </a:defRPr>
              </a:lvl2pPr>
              <a:lvl3pPr marL="1143000" indent="-228600" defTabSz="1042988">
                <a:defRPr sz="1000">
                  <a:solidFill>
                    <a:schemeClr val="tx1"/>
                  </a:solidFill>
                  <a:latin typeface="Arial" panose="020B0604020202020204" pitchFamily="34" charset="0"/>
                  <a:cs typeface="Arial" panose="020B0604020202020204" pitchFamily="34" charset="0"/>
                </a:defRPr>
              </a:lvl3pPr>
              <a:lvl4pPr marL="1600200" indent="-228600" defTabSz="1042988">
                <a:defRPr sz="1000">
                  <a:solidFill>
                    <a:schemeClr val="tx1"/>
                  </a:solidFill>
                  <a:latin typeface="Arial" panose="020B0604020202020204" pitchFamily="34" charset="0"/>
                  <a:cs typeface="Arial" panose="020B0604020202020204" pitchFamily="34" charset="0"/>
                </a:defRPr>
              </a:lvl4pPr>
              <a:lvl5pPr marL="2057400" indent="-228600" defTabSz="1042988">
                <a:defRPr sz="1000">
                  <a:solidFill>
                    <a:schemeClr val="tx1"/>
                  </a:solidFill>
                  <a:latin typeface="Arial" panose="020B0604020202020204" pitchFamily="34" charset="0"/>
                  <a:cs typeface="Arial" panose="020B0604020202020204" pitchFamily="34" charset="0"/>
                </a:defRPr>
              </a:lvl5pPr>
              <a:lvl6pPr marL="25146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6pPr>
              <a:lvl7pPr marL="29718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7pPr>
              <a:lvl8pPr marL="34290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8pPr>
              <a:lvl9pPr marL="3886200" indent="-228600" defTabSz="1042988"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9pPr>
            </a:lstStyle>
            <a:p>
              <a:pPr eaLnBrk="1" hangingPunct="1"/>
              <a:r>
                <a:rPr lang="en-GB" altLang="en-US" sz="1100" b="1">
                  <a:solidFill>
                    <a:srgbClr val="000000"/>
                  </a:solidFill>
                </a:rPr>
                <a:t>Central Hall</a:t>
              </a:r>
            </a:p>
          </p:txBody>
        </p:sp>
        <p:pic>
          <p:nvPicPr>
            <p:cNvPr id="45" name="Picture 2">
              <a:extLst>
                <a:ext uri="{FF2B5EF4-FFF2-40B4-BE49-F238E27FC236}">
                  <a16:creationId xmlns:a16="http://schemas.microsoft.com/office/drawing/2014/main" id="{3105C357-7111-4195-8747-D08B4DF358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572" t="86484" r="76836" b="8536"/>
            <a:stretch>
              <a:fillRect/>
            </a:stretch>
          </p:blipFill>
          <p:spPr bwMode="auto">
            <a:xfrm>
              <a:off x="377825" y="6697663"/>
              <a:ext cx="1444625" cy="322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1744724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45114" y="709613"/>
            <a:ext cx="5280904" cy="1182375"/>
          </a:xfrm>
          <a:prstGeom prst="rect">
            <a:avLst/>
          </a:prstGeom>
          <a:noFill/>
        </p:spPr>
        <p:txBody>
          <a:bodyPr wrap="square" rtlCol="0">
            <a:spAutoFit/>
          </a:bodyPr>
          <a:lstStyle/>
          <a:p>
            <a:pPr>
              <a:lnSpc>
                <a:spcPct val="150000"/>
              </a:lnSpc>
            </a:pPr>
            <a:r>
              <a:rPr lang="en-GB" sz="2000" b="1" dirty="0">
                <a:latin typeface="Gill Sans"/>
                <a:cs typeface="Gill Sans"/>
              </a:rPr>
              <a:t>SST </a:t>
            </a:r>
            <a:r>
              <a:rPr lang="en-GB" sz="2000" b="1" dirty="0" err="1">
                <a:latin typeface="Gill Sans"/>
                <a:cs typeface="Gill Sans"/>
              </a:rPr>
              <a:t>Github</a:t>
            </a:r>
            <a:r>
              <a:rPr lang="en-GB" sz="2000" b="1" dirty="0">
                <a:latin typeface="Gill Sans"/>
                <a:cs typeface="Gill Sans"/>
              </a:rPr>
              <a:t> repository</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https://</a:t>
            </a:r>
            <a:r>
              <a:rPr lang="en-GB" sz="1400" dirty="0" err="1">
                <a:latin typeface="Gill Sans"/>
                <a:cs typeface="Gill Sans"/>
              </a:rPr>
              <a:t>github.com</a:t>
            </a:r>
            <a:r>
              <a:rPr lang="en-GB" sz="1400" dirty="0">
                <a:latin typeface="Gill Sans"/>
                <a:cs typeface="Gill Sans"/>
              </a:rPr>
              <a:t>/</a:t>
            </a:r>
            <a:r>
              <a:rPr lang="en-GB" sz="1400" dirty="0" err="1">
                <a:latin typeface="Gill Sans"/>
                <a:cs typeface="Gill Sans"/>
              </a:rPr>
              <a:t>SpaceGroupUCL</a:t>
            </a:r>
            <a:r>
              <a:rPr lang="en-GB" sz="1400" dirty="0">
                <a:latin typeface="Gill Sans"/>
                <a:cs typeface="Gill Sans"/>
              </a:rPr>
              <a:t>/</a:t>
            </a:r>
            <a:r>
              <a:rPr lang="en-GB" sz="1400" dirty="0" err="1">
                <a:latin typeface="Gill Sans"/>
                <a:cs typeface="Gill Sans"/>
              </a:rPr>
              <a:t>qgisSpaceSyntaxToolkit</a:t>
            </a:r>
            <a:endParaRPr lang="en-GB" sz="1400" dirty="0">
              <a:latin typeface="Gill Sans"/>
              <a:cs typeface="Gill Sans"/>
            </a:endParaRPr>
          </a:p>
        </p:txBody>
      </p:sp>
      <p:sp>
        <p:nvSpPr>
          <p:cNvPr id="6" name="Oval 5"/>
          <p:cNvSpPr>
            <a:spLocks noChangeAspect="1"/>
          </p:cNvSpPr>
          <p:nvPr/>
        </p:nvSpPr>
        <p:spPr bwMode="auto">
          <a:xfrm>
            <a:off x="471750" y="4941645"/>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2" name="Picture 1" descr="2017-07-02 03.18.30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5508" y="2018502"/>
            <a:ext cx="5912946" cy="4841179"/>
          </a:xfrm>
          <a:prstGeom prst="rect">
            <a:avLst/>
          </a:prstGeom>
        </p:spPr>
      </p:pic>
    </p:spTree>
    <p:extLst>
      <p:ext uri="{BB962C8B-B14F-4D97-AF65-F5344CB8AC3E}">
        <p14:creationId xmlns:p14="http://schemas.microsoft.com/office/powerpoint/2010/main" val="17590854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45114" y="709613"/>
            <a:ext cx="5280904" cy="1182375"/>
          </a:xfrm>
          <a:prstGeom prst="rect">
            <a:avLst/>
          </a:prstGeom>
          <a:noFill/>
        </p:spPr>
        <p:txBody>
          <a:bodyPr wrap="square" rtlCol="0">
            <a:spAutoFit/>
          </a:bodyPr>
          <a:lstStyle/>
          <a:p>
            <a:pPr>
              <a:lnSpc>
                <a:spcPct val="150000"/>
              </a:lnSpc>
            </a:pPr>
            <a:r>
              <a:rPr lang="en-GB" sz="2000" b="1" dirty="0">
                <a:latin typeface="Gill Sans"/>
                <a:cs typeface="Gill Sans"/>
              </a:rPr>
              <a:t>SST Issues</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https://</a:t>
            </a:r>
            <a:r>
              <a:rPr lang="en-GB" sz="1400" dirty="0" err="1">
                <a:latin typeface="Gill Sans"/>
                <a:cs typeface="Gill Sans"/>
              </a:rPr>
              <a:t>github.com</a:t>
            </a:r>
            <a:r>
              <a:rPr lang="en-GB" sz="1400" dirty="0">
                <a:latin typeface="Gill Sans"/>
                <a:cs typeface="Gill Sans"/>
              </a:rPr>
              <a:t>/</a:t>
            </a:r>
            <a:r>
              <a:rPr lang="en-GB" sz="1400" dirty="0" err="1">
                <a:latin typeface="Gill Sans"/>
                <a:cs typeface="Gill Sans"/>
              </a:rPr>
              <a:t>SpaceGroupUCL</a:t>
            </a:r>
            <a:r>
              <a:rPr lang="en-GB" sz="1400" dirty="0">
                <a:latin typeface="Gill Sans"/>
                <a:cs typeface="Gill Sans"/>
              </a:rPr>
              <a:t>/</a:t>
            </a:r>
            <a:r>
              <a:rPr lang="en-GB" sz="1400" dirty="0" err="1">
                <a:latin typeface="Gill Sans"/>
                <a:cs typeface="Gill Sans"/>
              </a:rPr>
              <a:t>qgisSpaceSyntaxToolkit</a:t>
            </a:r>
            <a:r>
              <a:rPr lang="en-GB" sz="1400" dirty="0">
                <a:latin typeface="Gill Sans"/>
                <a:cs typeface="Gill Sans"/>
              </a:rPr>
              <a:t>/issues</a:t>
            </a:r>
          </a:p>
        </p:txBody>
      </p:sp>
      <p:sp>
        <p:nvSpPr>
          <p:cNvPr id="6" name="Oval 5"/>
          <p:cNvSpPr>
            <a:spLocks noChangeAspect="1"/>
          </p:cNvSpPr>
          <p:nvPr/>
        </p:nvSpPr>
        <p:spPr bwMode="auto">
          <a:xfrm>
            <a:off x="471750" y="4941645"/>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2" name="Picture 1" descr="2017-07-02 03.22.45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404" y="1989527"/>
            <a:ext cx="5662159" cy="5021441"/>
          </a:xfrm>
          <a:prstGeom prst="rect">
            <a:avLst/>
          </a:prstGeom>
        </p:spPr>
      </p:pic>
    </p:spTree>
    <p:extLst>
      <p:ext uri="{BB962C8B-B14F-4D97-AF65-F5344CB8AC3E}">
        <p14:creationId xmlns:p14="http://schemas.microsoft.com/office/powerpoint/2010/main" val="35076595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45114" y="709613"/>
            <a:ext cx="5280904" cy="1182375"/>
          </a:xfrm>
          <a:prstGeom prst="rect">
            <a:avLst/>
          </a:prstGeom>
          <a:noFill/>
        </p:spPr>
        <p:txBody>
          <a:bodyPr wrap="square" rtlCol="0">
            <a:spAutoFit/>
          </a:bodyPr>
          <a:lstStyle/>
          <a:p>
            <a:pPr>
              <a:lnSpc>
                <a:spcPct val="150000"/>
              </a:lnSpc>
            </a:pPr>
            <a:r>
              <a:rPr lang="en-GB" sz="2000" b="1" dirty="0">
                <a:latin typeface="Gill Sans"/>
                <a:cs typeface="Gill Sans"/>
              </a:rPr>
              <a:t>SST Wiki</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https://</a:t>
            </a:r>
            <a:r>
              <a:rPr lang="en-GB" sz="1400" dirty="0" err="1">
                <a:latin typeface="Gill Sans"/>
                <a:cs typeface="Gill Sans"/>
              </a:rPr>
              <a:t>github.com</a:t>
            </a:r>
            <a:r>
              <a:rPr lang="en-GB" sz="1400" dirty="0">
                <a:latin typeface="Gill Sans"/>
                <a:cs typeface="Gill Sans"/>
              </a:rPr>
              <a:t>/</a:t>
            </a:r>
            <a:r>
              <a:rPr lang="en-GB" sz="1400" dirty="0" err="1">
                <a:latin typeface="Gill Sans"/>
                <a:cs typeface="Gill Sans"/>
              </a:rPr>
              <a:t>SpaceGroupUCL</a:t>
            </a:r>
            <a:r>
              <a:rPr lang="en-GB" sz="1400" dirty="0">
                <a:latin typeface="Gill Sans"/>
                <a:cs typeface="Gill Sans"/>
              </a:rPr>
              <a:t>/</a:t>
            </a:r>
            <a:r>
              <a:rPr lang="en-GB" sz="1400" dirty="0" err="1">
                <a:latin typeface="Gill Sans"/>
                <a:cs typeface="Gill Sans"/>
              </a:rPr>
              <a:t>qgisSpaceSyntaxToolkit</a:t>
            </a:r>
            <a:r>
              <a:rPr lang="en-GB" sz="1400" dirty="0">
                <a:latin typeface="Gill Sans"/>
                <a:cs typeface="Gill Sans"/>
              </a:rPr>
              <a:t>/wiki</a:t>
            </a:r>
          </a:p>
        </p:txBody>
      </p:sp>
      <p:sp>
        <p:nvSpPr>
          <p:cNvPr id="6" name="Oval 5"/>
          <p:cNvSpPr>
            <a:spLocks noChangeAspect="1"/>
          </p:cNvSpPr>
          <p:nvPr/>
        </p:nvSpPr>
        <p:spPr bwMode="auto">
          <a:xfrm>
            <a:off x="471750" y="4941645"/>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2" name="Picture 1" descr="2017-07-02 03.23.46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0741" y="1995463"/>
            <a:ext cx="5632698" cy="4987285"/>
          </a:xfrm>
          <a:prstGeom prst="rect">
            <a:avLst/>
          </a:prstGeom>
        </p:spPr>
      </p:pic>
    </p:spTree>
    <p:extLst>
      <p:ext uri="{BB962C8B-B14F-4D97-AF65-F5344CB8AC3E}">
        <p14:creationId xmlns:p14="http://schemas.microsoft.com/office/powerpoint/2010/main" val="5796257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45114" y="709613"/>
            <a:ext cx="5280904" cy="2798202"/>
          </a:xfrm>
          <a:prstGeom prst="rect">
            <a:avLst/>
          </a:prstGeom>
          <a:noFill/>
        </p:spPr>
        <p:txBody>
          <a:bodyPr wrap="square" rtlCol="0">
            <a:spAutoFit/>
          </a:bodyPr>
          <a:lstStyle/>
          <a:p>
            <a:pPr>
              <a:lnSpc>
                <a:spcPct val="150000"/>
              </a:lnSpc>
            </a:pPr>
            <a:r>
              <a:rPr lang="en-GB" sz="2000" b="1" dirty="0">
                <a:latin typeface="Gill Sans"/>
                <a:cs typeface="Gill Sans"/>
              </a:rPr>
              <a:t>Thank you!</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SST mailing list:</a:t>
            </a:r>
          </a:p>
          <a:p>
            <a:pPr>
              <a:lnSpc>
                <a:spcPct val="150000"/>
              </a:lnSpc>
            </a:pPr>
            <a:r>
              <a:rPr lang="en-GB" sz="1400" dirty="0">
                <a:latin typeface="Gill Sans"/>
                <a:cs typeface="Gill Sans"/>
              </a:rPr>
              <a:t>https://</a:t>
            </a:r>
            <a:r>
              <a:rPr lang="en-GB" sz="1400" dirty="0" err="1">
                <a:latin typeface="Gill Sans"/>
                <a:cs typeface="Gill Sans"/>
              </a:rPr>
              <a:t>www.jiscmail.ac.uk</a:t>
            </a:r>
            <a:r>
              <a:rPr lang="en-GB" sz="1400" dirty="0">
                <a:latin typeface="Gill Sans"/>
                <a:cs typeface="Gill Sans"/>
              </a:rPr>
              <a:t>/</a:t>
            </a:r>
            <a:r>
              <a:rPr lang="en-GB" sz="1400" dirty="0" err="1">
                <a:latin typeface="Gill Sans"/>
                <a:cs typeface="Gill Sans"/>
              </a:rPr>
              <a:t>cgi</a:t>
            </a:r>
            <a:r>
              <a:rPr lang="en-GB" sz="1400" dirty="0">
                <a:latin typeface="Gill Sans"/>
                <a:cs typeface="Gill Sans"/>
              </a:rPr>
              <a:t>-bin/webadmin?A0=SPACESYNTAX-TOOLKIT</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Space syntax mailing list:</a:t>
            </a:r>
          </a:p>
          <a:p>
            <a:pPr>
              <a:lnSpc>
                <a:spcPct val="150000"/>
              </a:lnSpc>
            </a:pPr>
            <a:r>
              <a:rPr lang="en-GB" sz="1400" dirty="0">
                <a:latin typeface="Gill Sans"/>
                <a:cs typeface="Gill Sans"/>
              </a:rPr>
              <a:t>https://</a:t>
            </a:r>
            <a:r>
              <a:rPr lang="en-GB" sz="1400" dirty="0" err="1">
                <a:latin typeface="Gill Sans"/>
                <a:cs typeface="Gill Sans"/>
              </a:rPr>
              <a:t>www.jiscmail.ac.uk</a:t>
            </a:r>
            <a:r>
              <a:rPr lang="en-GB" sz="1400" dirty="0">
                <a:latin typeface="Gill Sans"/>
                <a:cs typeface="Gill Sans"/>
              </a:rPr>
              <a:t>/</a:t>
            </a:r>
            <a:r>
              <a:rPr lang="en-GB" sz="1400" dirty="0" err="1">
                <a:latin typeface="Gill Sans"/>
                <a:cs typeface="Gill Sans"/>
              </a:rPr>
              <a:t>cgi</a:t>
            </a:r>
            <a:r>
              <a:rPr lang="en-GB" sz="1400" dirty="0">
                <a:latin typeface="Gill Sans"/>
                <a:cs typeface="Gill Sans"/>
              </a:rPr>
              <a:t>-bin/webadmin?A0=SPACESYNTAX</a:t>
            </a:r>
          </a:p>
        </p:txBody>
      </p:sp>
    </p:spTree>
    <p:extLst>
      <p:ext uri="{BB962C8B-B14F-4D97-AF65-F5344CB8AC3E}">
        <p14:creationId xmlns:p14="http://schemas.microsoft.com/office/powerpoint/2010/main" val="1146135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2031325"/>
          </a:xfrm>
          <a:prstGeom prst="rect">
            <a:avLst/>
          </a:prstGeom>
          <a:noFill/>
        </p:spPr>
        <p:txBody>
          <a:bodyPr wrap="square" rtlCol="0">
            <a:spAutoFit/>
          </a:bodyPr>
          <a:lstStyle/>
          <a:p>
            <a:pPr>
              <a:lnSpc>
                <a:spcPct val="150000"/>
              </a:lnSpc>
            </a:pPr>
            <a:r>
              <a:rPr lang="en-GB" sz="1400" b="1" dirty="0">
                <a:latin typeface="Gill Sans"/>
                <a:cs typeface="Gill Sans"/>
              </a:rPr>
              <a:t>Programme</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Introduction to </a:t>
            </a:r>
            <a:r>
              <a:rPr lang="en-GB" sz="1400" dirty="0" err="1">
                <a:latin typeface="Gill Sans"/>
                <a:cs typeface="Gill Sans"/>
              </a:rPr>
              <a:t>SSXToolkit</a:t>
            </a:r>
            <a:endParaRPr lang="en-GB" sz="1400" dirty="0">
              <a:latin typeface="Gill Sans"/>
              <a:cs typeface="Gill Sans"/>
            </a:endParaRPr>
          </a:p>
          <a:p>
            <a:pPr>
              <a:lnSpc>
                <a:spcPct val="150000"/>
              </a:lnSpc>
            </a:pPr>
            <a:r>
              <a:rPr lang="en-GB" sz="1400" dirty="0">
                <a:latin typeface="Gill Sans"/>
                <a:cs typeface="Gill Sans"/>
              </a:rPr>
              <a:t>Task 1a  - Model preparation &amp; verification </a:t>
            </a:r>
          </a:p>
          <a:p>
            <a:pPr>
              <a:lnSpc>
                <a:spcPct val="150000"/>
              </a:lnSpc>
            </a:pPr>
            <a:r>
              <a:rPr lang="en-GB" sz="1400" dirty="0">
                <a:latin typeface="Gill Sans"/>
                <a:cs typeface="Gill Sans"/>
              </a:rPr>
              <a:t>Task 1b – Model processing &amp; visualisation </a:t>
            </a:r>
          </a:p>
          <a:p>
            <a:pPr>
              <a:lnSpc>
                <a:spcPct val="150000"/>
              </a:lnSpc>
            </a:pPr>
            <a:r>
              <a:rPr lang="en-GB" sz="1400" dirty="0">
                <a:latin typeface="Gill Sans"/>
                <a:cs typeface="Gill Sans"/>
              </a:rPr>
              <a:t>Task 2   – Data input  </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a:solidFill>
                  <a:srgbClr val="FF6600"/>
                </a:solidFill>
                <a:latin typeface="Gill Sans"/>
                <a:cs typeface="Gill Sans"/>
              </a:rPr>
              <a:t>Introduction</a:t>
            </a:r>
            <a:endParaRPr lang="en-US" dirty="0">
              <a:solidFill>
                <a:srgbClr val="FF6600"/>
              </a:solidFill>
              <a:latin typeface="Gill Sans"/>
              <a:cs typeface="Gill Sans"/>
            </a:endParaRPr>
          </a:p>
        </p:txBody>
      </p:sp>
    </p:spTree>
    <p:extLst>
      <p:ext uri="{BB962C8B-B14F-4D97-AF65-F5344CB8AC3E}">
        <p14:creationId xmlns:p14="http://schemas.microsoft.com/office/powerpoint/2010/main" val="2668791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2336537"/>
          </a:xfrm>
          <a:prstGeom prst="rect">
            <a:avLst/>
          </a:prstGeom>
          <a:noFill/>
        </p:spPr>
        <p:txBody>
          <a:bodyPr wrap="square" rtlCol="0">
            <a:spAutoFit/>
          </a:bodyPr>
          <a:lstStyle/>
          <a:p>
            <a:pPr>
              <a:lnSpc>
                <a:spcPct val="150000"/>
              </a:lnSpc>
            </a:pPr>
            <a:r>
              <a:rPr lang="en-GB" sz="1400" b="1" dirty="0">
                <a:latin typeface="Gill Sans"/>
                <a:cs typeface="Gill Sans"/>
              </a:rPr>
              <a:t>Space syntax theory and the SST project</a:t>
            </a:r>
          </a:p>
          <a:p>
            <a:pPr>
              <a:lnSpc>
                <a:spcPct val="150000"/>
              </a:lnSpc>
            </a:pPr>
            <a:endParaRPr lang="en-GB" sz="1400" dirty="0">
              <a:latin typeface="Gill Sans"/>
              <a:cs typeface="Gill Sans"/>
            </a:endParaRPr>
          </a:p>
          <a:p>
            <a:pPr marL="285750" indent="-285750">
              <a:lnSpc>
                <a:spcPct val="150000"/>
              </a:lnSpc>
              <a:buFont typeface="Arial"/>
              <a:buChar char="•"/>
            </a:pPr>
            <a:r>
              <a:rPr lang="en-GB" sz="1400" dirty="0">
                <a:latin typeface="Gill Sans"/>
                <a:cs typeface="Gill Sans"/>
              </a:rPr>
              <a:t>Overview of relevant space syntax concepts</a:t>
            </a:r>
          </a:p>
          <a:p>
            <a:pPr>
              <a:lnSpc>
                <a:spcPct val="150000"/>
              </a:lnSpc>
            </a:pPr>
            <a:endParaRPr lang="en-GB" sz="1400" dirty="0">
              <a:latin typeface="Gill Sans"/>
              <a:cs typeface="Gill Sans"/>
            </a:endParaRPr>
          </a:p>
          <a:p>
            <a:pPr marL="285750" indent="-285750">
              <a:lnSpc>
                <a:spcPct val="150000"/>
              </a:lnSpc>
              <a:buFont typeface="Arial"/>
              <a:buChar char="•"/>
            </a:pPr>
            <a:r>
              <a:rPr lang="en-GB" sz="1400" dirty="0">
                <a:latin typeface="Gill Sans"/>
                <a:cs typeface="Gill Sans"/>
              </a:rPr>
              <a:t>Overview of the SST project</a:t>
            </a:r>
          </a:p>
          <a:p>
            <a:pPr>
              <a:lnSpc>
                <a:spcPct val="150000"/>
              </a:lnSpc>
            </a:pPr>
            <a:endParaRPr lang="en-GB" sz="1400" dirty="0">
              <a:latin typeface="Gill Sans"/>
              <a:cs typeface="Gill Sans"/>
            </a:endParaRPr>
          </a:p>
          <a:p>
            <a:pPr marL="285750" indent="-285750">
              <a:lnSpc>
                <a:spcPct val="150000"/>
              </a:lnSpc>
              <a:buFont typeface="Arial"/>
              <a:buChar char="•"/>
            </a:pPr>
            <a:r>
              <a:rPr lang="en-GB" sz="1400" dirty="0">
                <a:latin typeface="Gill Sans"/>
                <a:cs typeface="Gill Sans"/>
              </a:rPr>
              <a:t>SST installation in QGIS and downloading the sample data set</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Overview</a:t>
            </a:r>
          </a:p>
        </p:txBody>
      </p:sp>
      <p:sp>
        <p:nvSpPr>
          <p:cNvPr id="2" name="Oval 1"/>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120311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The SST Project</a:t>
            </a:r>
          </a:p>
        </p:txBody>
      </p:sp>
      <p:pic>
        <p:nvPicPr>
          <p:cNvPr id="5" name="Picture 4" descr="figure_01.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292959" y="1296962"/>
            <a:ext cx="8107483" cy="4967338"/>
          </a:xfrm>
          <a:prstGeom prst="rect">
            <a:avLst/>
          </a:prstGeom>
        </p:spPr>
      </p:pic>
      <p:sp>
        <p:nvSpPr>
          <p:cNvPr id="6" name="Oval 5"/>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616748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The SST Project</a:t>
            </a:r>
          </a:p>
        </p:txBody>
      </p:sp>
      <p:pic>
        <p:nvPicPr>
          <p:cNvPr id="6" name="Picture 5" descr="figure_01.png"/>
          <p:cNvPicPr>
            <a:picLocks noChangeAspect="1"/>
          </p:cNvPicPr>
          <p:nvPr/>
        </p:nvPicPr>
        <p:blipFill rotWithShape="1">
          <a:blip r:embed="rId2" cstate="screen">
            <a:extLst>
              <a:ext uri="{28A0092B-C50C-407E-A947-70E740481C1C}">
                <a14:useLocalDpi xmlns:a14="http://schemas.microsoft.com/office/drawing/2010/main"/>
              </a:ext>
            </a:extLst>
          </a:blip>
          <a:srcRect b="-145"/>
          <a:stretch/>
        </p:blipFill>
        <p:spPr>
          <a:xfrm>
            <a:off x="1292959" y="1277261"/>
            <a:ext cx="8107483" cy="5006740"/>
          </a:xfrm>
          <a:prstGeom prst="rect">
            <a:avLst/>
          </a:prstGeom>
        </p:spPr>
      </p:pic>
      <p:sp>
        <p:nvSpPr>
          <p:cNvPr id="7" name="Oval 6"/>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781214612"/>
      </p:ext>
    </p:extLst>
  </p:cSld>
  <p:clrMapOvr>
    <a:masterClrMapping/>
  </p:clrMapOvr>
</p:sld>
</file>

<file path=ppt/theme/theme1.xml><?xml version="1.0" encoding="utf-8"?>
<a:theme xmlns:a="http://schemas.openxmlformats.org/drawingml/2006/main" name="1_Default Design">
  <a:themeElements>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Default Design">
      <a:majorFont>
        <a:latin typeface="Times New Roman"/>
        <a:ea typeface=""/>
        <a:cs typeface="Arial"/>
      </a:majorFont>
      <a:minorFont>
        <a:latin typeface="Times New Roman"/>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42988" rtl="0" eaLnBrk="1" fontAlgn="base" latinLnBrk="0" hangingPunct="1">
          <a:lnSpc>
            <a:spcPct val="100000"/>
          </a:lnSpc>
          <a:spcBef>
            <a:spcPct val="0"/>
          </a:spcBef>
          <a:spcAft>
            <a:spcPct val="0"/>
          </a:spcAft>
          <a:buClrTx/>
          <a:buSzTx/>
          <a:buFontTx/>
          <a:buNone/>
          <a:tabLst/>
          <a:defRPr kumimoji="0" lang="en-GB" sz="21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42988" rtl="0" eaLnBrk="1" fontAlgn="base" latinLnBrk="0" hangingPunct="1">
          <a:lnSpc>
            <a:spcPct val="100000"/>
          </a:lnSpc>
          <a:spcBef>
            <a:spcPct val="0"/>
          </a:spcBef>
          <a:spcAft>
            <a:spcPct val="0"/>
          </a:spcAft>
          <a:buClrTx/>
          <a:buSzTx/>
          <a:buFontTx/>
          <a:buNone/>
          <a:tabLst/>
          <a:defRPr kumimoji="0" lang="en-GB" sz="21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1_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16972</TotalTime>
  <Words>1488</Words>
  <Application>Microsoft Office PowerPoint</Application>
  <PresentationFormat>Custom</PresentationFormat>
  <Paragraphs>306</Paragraphs>
  <Slides>56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56</vt:i4>
      </vt:variant>
    </vt:vector>
  </HeadingPairs>
  <TitlesOfParts>
    <vt:vector size="65" baseType="lpstr">
      <vt:lpstr>ＭＳ Ｐゴシック</vt:lpstr>
      <vt:lpstr>Arial</vt:lpstr>
      <vt:lpstr>Calibri</vt:lpstr>
      <vt:lpstr>Century Gothic</vt:lpstr>
      <vt:lpstr>Garamond</vt:lpstr>
      <vt:lpstr>Gill Sans</vt:lpstr>
      <vt:lpstr>Times New Roman</vt:lpstr>
      <vt:lpstr>Verdana</vt:lpstr>
      <vt:lpstr>1_Default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Space Syntax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Space Syntax</dc:creator>
  <cp:lastModifiedBy>Abhimanyu Acharya</cp:lastModifiedBy>
  <cp:revision>517</cp:revision>
  <cp:lastPrinted>2017-11-13T17:16:57Z</cp:lastPrinted>
  <dcterms:created xsi:type="dcterms:W3CDTF">2007-05-22T11:40:12Z</dcterms:created>
  <dcterms:modified xsi:type="dcterms:W3CDTF">2017-11-14T10:19:30Z</dcterms:modified>
</cp:coreProperties>
</file>